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257" r:id="rId2"/>
    <p:sldId id="258" r:id="rId3"/>
    <p:sldId id="289" r:id="rId4"/>
    <p:sldId id="259" r:id="rId5"/>
    <p:sldId id="260" r:id="rId6"/>
    <p:sldId id="265" r:id="rId7"/>
    <p:sldId id="266" r:id="rId8"/>
    <p:sldId id="342" r:id="rId9"/>
    <p:sldId id="343" r:id="rId10"/>
    <p:sldId id="271" r:id="rId11"/>
    <p:sldId id="273" r:id="rId12"/>
    <p:sldId id="272" r:id="rId13"/>
    <p:sldId id="275" r:id="rId14"/>
    <p:sldId id="274" r:id="rId15"/>
    <p:sldId id="269" r:id="rId16"/>
    <p:sldId id="345" r:id="rId17"/>
    <p:sldId id="359" r:id="rId18"/>
    <p:sldId id="278" r:id="rId19"/>
    <p:sldId id="276" r:id="rId20"/>
    <p:sldId id="279" r:id="rId21"/>
    <p:sldId id="280" r:id="rId22"/>
    <p:sldId id="277" r:id="rId23"/>
    <p:sldId id="281" r:id="rId24"/>
    <p:sldId id="283" r:id="rId25"/>
    <p:sldId id="282" r:id="rId26"/>
    <p:sldId id="284" r:id="rId27"/>
    <p:sldId id="287" r:id="rId28"/>
    <p:sldId id="286" r:id="rId29"/>
    <p:sldId id="285" r:id="rId30"/>
    <p:sldId id="293" r:id="rId31"/>
    <p:sldId id="328" r:id="rId32"/>
    <p:sldId id="288" r:id="rId33"/>
    <p:sldId id="290" r:id="rId34"/>
    <p:sldId id="291" r:id="rId35"/>
    <p:sldId id="292" r:id="rId36"/>
    <p:sldId id="294" r:id="rId37"/>
    <p:sldId id="305" r:id="rId38"/>
    <p:sldId id="354" r:id="rId39"/>
    <p:sldId id="297" r:id="rId40"/>
    <p:sldId id="296" r:id="rId41"/>
    <p:sldId id="306" r:id="rId42"/>
    <p:sldId id="298" r:id="rId43"/>
    <p:sldId id="302" r:id="rId44"/>
    <p:sldId id="300" r:id="rId45"/>
    <p:sldId id="301" r:id="rId46"/>
    <p:sldId id="303" r:id="rId47"/>
    <p:sldId id="309" r:id="rId48"/>
    <p:sldId id="330" r:id="rId49"/>
    <p:sldId id="310" r:id="rId50"/>
    <p:sldId id="311" r:id="rId51"/>
    <p:sldId id="326" r:id="rId52"/>
    <p:sldId id="327" r:id="rId53"/>
    <p:sldId id="321" r:id="rId54"/>
    <p:sldId id="315" r:id="rId55"/>
    <p:sldId id="322" r:id="rId56"/>
    <p:sldId id="323" r:id="rId57"/>
    <p:sldId id="324" r:id="rId58"/>
    <p:sldId id="329" r:id="rId59"/>
    <p:sldId id="320" r:id="rId60"/>
    <p:sldId id="332" r:id="rId61"/>
    <p:sldId id="331" r:id="rId62"/>
    <p:sldId id="316" r:id="rId63"/>
    <p:sldId id="319" r:id="rId64"/>
    <p:sldId id="355" r:id="rId65"/>
    <p:sldId id="356" r:id="rId66"/>
    <p:sldId id="357" r:id="rId67"/>
    <p:sldId id="358" r:id="rId68"/>
    <p:sldId id="333" r:id="rId69"/>
    <p:sldId id="334" r:id="rId70"/>
    <p:sldId id="335" r:id="rId71"/>
    <p:sldId id="337" r:id="rId72"/>
    <p:sldId id="338" r:id="rId73"/>
    <p:sldId id="339" r:id="rId74"/>
    <p:sldId id="340" r:id="rId75"/>
    <p:sldId id="341" r:id="rId76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76" d="100"/>
          <a:sy n="76" d="100"/>
        </p:scale>
        <p:origin x="139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E2143FF-E31D-4434-8623-673D6A6E6211}" type="datetimeFigureOut">
              <a:rPr lang="de-DE" smtClean="0"/>
              <a:pPr/>
              <a:t>13.11.2017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66358A5-2720-4CFA-87CF-F3A23AAE54FA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9168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58A5-2720-4CFA-87CF-F3A23AAE54FA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1326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1300" dirty="0" err="1"/>
              <a:t>Metti</a:t>
            </a:r>
            <a:r>
              <a:rPr lang="de-DE" sz="1300" dirty="0"/>
              <a:t>: at </a:t>
            </a:r>
            <a:r>
              <a:rPr lang="de-DE" sz="1300" dirty="0" err="1"/>
              <a:t>this</a:t>
            </a:r>
            <a:r>
              <a:rPr lang="de-DE" sz="1300" dirty="0"/>
              <a:t> </a:t>
            </a:r>
            <a:r>
              <a:rPr lang="de-DE" sz="1300" dirty="0" err="1"/>
              <a:t>low</a:t>
            </a:r>
            <a:r>
              <a:rPr lang="de-DE" sz="1300" dirty="0"/>
              <a:t> T </a:t>
            </a:r>
            <a:r>
              <a:rPr lang="de-DE" sz="1300" dirty="0" err="1"/>
              <a:t>the</a:t>
            </a:r>
            <a:r>
              <a:rPr lang="de-DE" sz="1300" dirty="0"/>
              <a:t> </a:t>
            </a:r>
            <a:r>
              <a:rPr lang="de-DE" sz="1300" dirty="0" err="1"/>
              <a:t>only</a:t>
            </a:r>
            <a:r>
              <a:rPr lang="de-DE" sz="1300" dirty="0"/>
              <a:t> </a:t>
            </a:r>
            <a:r>
              <a:rPr lang="de-DE" sz="1300" dirty="0" err="1"/>
              <a:t>contact</a:t>
            </a:r>
            <a:r>
              <a:rPr lang="de-DE" sz="1300" dirty="0"/>
              <a:t> </a:t>
            </a:r>
            <a:r>
              <a:rPr lang="de-DE" sz="1300" dirty="0" err="1"/>
              <a:t>interactions</a:t>
            </a:r>
            <a:r>
              <a:rPr lang="de-DE" sz="1300" dirty="0"/>
              <a:t> </a:t>
            </a:r>
            <a:r>
              <a:rPr lang="de-DE" sz="1300" dirty="0" err="1"/>
              <a:t>are</a:t>
            </a:r>
            <a:r>
              <a:rPr lang="de-DE" sz="1300" dirty="0"/>
              <a:t> s-</a:t>
            </a:r>
            <a:r>
              <a:rPr lang="de-DE" sz="1300" dirty="0" err="1"/>
              <a:t>wave</a:t>
            </a:r>
            <a:r>
              <a:rPr lang="de-DE" sz="1300" dirty="0"/>
              <a:t> </a:t>
            </a:r>
            <a:r>
              <a:rPr lang="de-DE" sz="1300" dirty="0" err="1"/>
              <a:t>elastic</a:t>
            </a:r>
            <a:r>
              <a:rPr lang="de-DE" sz="1300" dirty="0"/>
              <a:t> </a:t>
            </a:r>
            <a:r>
              <a:rPr lang="de-DE" sz="1300" dirty="0" err="1"/>
              <a:t>collisions</a:t>
            </a:r>
            <a:r>
              <a:rPr lang="de-DE" sz="1300" dirty="0"/>
              <a:t>  -&gt; </a:t>
            </a:r>
            <a:r>
              <a:rPr lang="de-DE" sz="1300" dirty="0" err="1"/>
              <a:t>the</a:t>
            </a:r>
            <a:r>
              <a:rPr lang="de-DE" sz="1300" dirty="0"/>
              <a:t> </a:t>
            </a:r>
            <a:r>
              <a:rPr lang="de-DE" sz="1300" dirty="0" err="1"/>
              <a:t>only</a:t>
            </a:r>
            <a:r>
              <a:rPr lang="de-DE" sz="1300" dirty="0"/>
              <a:t> </a:t>
            </a:r>
            <a:r>
              <a:rPr lang="de-DE" sz="1300" dirty="0" err="1"/>
              <a:t>important</a:t>
            </a:r>
            <a:r>
              <a:rPr lang="de-DE" sz="1300" dirty="0"/>
              <a:t> </a:t>
            </a:r>
            <a:r>
              <a:rPr lang="de-DE" sz="1300" dirty="0" err="1"/>
              <a:t>parameter</a:t>
            </a:r>
            <a:r>
              <a:rPr lang="de-DE" sz="1300" dirty="0"/>
              <a:t> </a:t>
            </a:r>
            <a:r>
              <a:rPr lang="de-DE" sz="1300" dirty="0" err="1"/>
              <a:t>is</a:t>
            </a:r>
            <a:r>
              <a:rPr lang="de-DE" sz="1300" dirty="0"/>
              <a:t> </a:t>
            </a:r>
            <a:r>
              <a:rPr lang="de-DE" sz="1300" dirty="0" err="1"/>
              <a:t>a_s</a:t>
            </a:r>
            <a:r>
              <a:rPr lang="de-DE" sz="1300" dirty="0"/>
              <a:t> </a:t>
            </a:r>
            <a:r>
              <a:rPr lang="de-DE" sz="1300" dirty="0">
                <a:sym typeface="Wingdings" panose="05000000000000000000" pitchFamily="2" charset="2"/>
              </a:rPr>
              <a:t> </a:t>
            </a:r>
            <a:r>
              <a:rPr lang="de-DE" sz="1300" dirty="0" err="1">
                <a:sym typeface="Wingdings" panose="05000000000000000000" pitchFamily="2" charset="2"/>
              </a:rPr>
              <a:t>IMP</a:t>
            </a:r>
            <a:r>
              <a:rPr lang="de-DE" sz="1300" dirty="0">
                <a:sym typeface="Wingdings" panose="05000000000000000000" pitchFamily="2" charset="2"/>
              </a:rPr>
              <a:t>! In </a:t>
            </a:r>
            <a:r>
              <a:rPr lang="de-DE" sz="1300" dirty="0" err="1">
                <a:sym typeface="Wingdings" panose="05000000000000000000" pitchFamily="2" charset="2"/>
              </a:rPr>
              <a:t>ultracold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atomic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system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a_s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can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be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/>
              <a:t> </a:t>
            </a:r>
            <a:r>
              <a:rPr lang="de-DE" sz="1300" dirty="0" err="1"/>
              <a:t>easily</a:t>
            </a:r>
            <a:r>
              <a:rPr lang="de-DE" sz="1300" dirty="0"/>
              <a:t> </a:t>
            </a:r>
            <a:r>
              <a:rPr lang="de-DE" sz="1300" dirty="0" err="1"/>
              <a:t>tuned</a:t>
            </a:r>
            <a:r>
              <a:rPr lang="de-DE" sz="1300" dirty="0"/>
              <a:t> </a:t>
            </a:r>
            <a:r>
              <a:rPr lang="de-DE" sz="1300" dirty="0" err="1"/>
              <a:t>by</a:t>
            </a:r>
            <a:r>
              <a:rPr lang="de-DE" sz="1300" dirty="0"/>
              <a:t> </a:t>
            </a:r>
            <a:r>
              <a:rPr lang="de-DE" sz="1300" dirty="0" err="1"/>
              <a:t>means</a:t>
            </a:r>
            <a:r>
              <a:rPr lang="de-DE" sz="1300" dirty="0"/>
              <a:t> </a:t>
            </a:r>
            <a:r>
              <a:rPr lang="de-DE" sz="1300" dirty="0" err="1"/>
              <a:t>of</a:t>
            </a:r>
            <a:r>
              <a:rPr lang="de-DE" sz="1300" dirty="0"/>
              <a:t> </a:t>
            </a:r>
            <a:r>
              <a:rPr lang="de-DE" sz="1300" dirty="0" err="1"/>
              <a:t>Feshbach</a:t>
            </a:r>
            <a:r>
              <a:rPr lang="de-DE" sz="1300" dirty="0"/>
              <a:t> </a:t>
            </a:r>
            <a:r>
              <a:rPr lang="de-DE" sz="1300" dirty="0" err="1"/>
              <a:t>resonances</a:t>
            </a:r>
            <a:r>
              <a:rPr lang="de-DE" sz="1300" dirty="0"/>
              <a:t>!! </a:t>
            </a:r>
            <a:r>
              <a:rPr lang="de-DE" sz="1300" dirty="0" err="1"/>
              <a:t>Metti</a:t>
            </a:r>
            <a:r>
              <a:rPr lang="de-DE" sz="1300" dirty="0"/>
              <a:t> </a:t>
            </a:r>
            <a:r>
              <a:rPr lang="de-DE" sz="1300" dirty="0" err="1"/>
              <a:t>il</a:t>
            </a:r>
            <a:r>
              <a:rPr lang="de-DE" sz="1300" dirty="0"/>
              <a:t> </a:t>
            </a:r>
            <a:r>
              <a:rPr lang="de-DE" sz="1300" dirty="0" err="1"/>
              <a:t>grafico</a:t>
            </a:r>
            <a:r>
              <a:rPr lang="de-DE" sz="1300" dirty="0"/>
              <a:t> </a:t>
            </a:r>
            <a:r>
              <a:rPr lang="de-DE" sz="1300" dirty="0" err="1"/>
              <a:t>standard</a:t>
            </a:r>
            <a:r>
              <a:rPr lang="de-DE" sz="1300" dirty="0"/>
              <a:t> </a:t>
            </a:r>
            <a:r>
              <a:rPr lang="de-DE" sz="1300" dirty="0" err="1"/>
              <a:t>con</a:t>
            </a:r>
            <a:r>
              <a:rPr lang="de-DE" sz="1300" dirty="0"/>
              <a:t> la </a:t>
            </a:r>
            <a:r>
              <a:rPr lang="de-DE" sz="1300" dirty="0" err="1"/>
              <a:t>formula</a:t>
            </a:r>
            <a:r>
              <a:rPr lang="de-DE" sz="1300" dirty="0"/>
              <a:t> di </a:t>
            </a:r>
            <a:r>
              <a:rPr lang="de-DE" sz="1300" dirty="0" err="1"/>
              <a:t>a_s</a:t>
            </a:r>
            <a:r>
              <a:rPr lang="de-DE" sz="1300" dirty="0"/>
              <a:t> (B)</a:t>
            </a:r>
          </a:p>
          <a:p>
            <a:r>
              <a:rPr lang="de-DE" sz="1300" dirty="0"/>
              <a:t>(</a:t>
            </a:r>
            <a:r>
              <a:rPr lang="de-DE" sz="1300" dirty="0" err="1"/>
              <a:t>Dipolar</a:t>
            </a:r>
            <a:r>
              <a:rPr lang="de-DE" sz="1300" dirty="0"/>
              <a:t> </a:t>
            </a:r>
            <a:r>
              <a:rPr lang="de-DE" sz="1300" dirty="0" err="1"/>
              <a:t>interactions</a:t>
            </a:r>
            <a:r>
              <a:rPr lang="de-DE" sz="1300" dirty="0"/>
              <a:t> </a:t>
            </a:r>
            <a:r>
              <a:rPr lang="de-DE" sz="1300" dirty="0" err="1"/>
              <a:t>can</a:t>
            </a:r>
            <a:r>
              <a:rPr lang="de-DE" sz="1300" dirty="0"/>
              <a:t> </a:t>
            </a:r>
            <a:r>
              <a:rPr lang="de-DE" sz="1300" dirty="0" err="1"/>
              <a:t>be</a:t>
            </a:r>
            <a:r>
              <a:rPr lang="de-DE" sz="1300" dirty="0"/>
              <a:t> </a:t>
            </a:r>
            <a:r>
              <a:rPr lang="de-DE" sz="1300" dirty="0" err="1"/>
              <a:t>tuned</a:t>
            </a:r>
            <a:r>
              <a:rPr lang="de-DE" sz="1300" dirty="0"/>
              <a:t> </a:t>
            </a:r>
            <a:r>
              <a:rPr lang="de-DE" sz="1300" dirty="0" err="1"/>
              <a:t>by</a:t>
            </a:r>
            <a:r>
              <a:rPr lang="de-DE" sz="1300" dirty="0"/>
              <a:t> </a:t>
            </a:r>
            <a:r>
              <a:rPr lang="de-DE" sz="1300" dirty="0" err="1"/>
              <a:t>changing</a:t>
            </a:r>
            <a:r>
              <a:rPr lang="de-DE" sz="1300" dirty="0"/>
              <a:t> </a:t>
            </a:r>
            <a:r>
              <a:rPr lang="de-DE" sz="1300" dirty="0" err="1"/>
              <a:t>the</a:t>
            </a:r>
            <a:r>
              <a:rPr lang="de-DE" sz="1300" dirty="0"/>
              <a:t> </a:t>
            </a:r>
            <a:r>
              <a:rPr lang="de-DE" sz="1300" dirty="0" err="1"/>
              <a:t>orientation</a:t>
            </a:r>
            <a:r>
              <a:rPr lang="de-DE" sz="1300" dirty="0"/>
              <a:t> </a:t>
            </a:r>
            <a:r>
              <a:rPr lang="de-DE" sz="1300" dirty="0" err="1"/>
              <a:t>of</a:t>
            </a:r>
            <a:r>
              <a:rPr lang="de-DE" sz="1300" dirty="0"/>
              <a:t> B </a:t>
            </a:r>
            <a:r>
              <a:rPr lang="de-DE" sz="1300" dirty="0" err="1"/>
              <a:t>external</a:t>
            </a:r>
            <a:r>
              <a:rPr lang="de-DE" sz="1300" dirty="0"/>
              <a:t>, </a:t>
            </a:r>
            <a:r>
              <a:rPr lang="de-DE" sz="1300" dirty="0" err="1"/>
              <a:t>exploiting</a:t>
            </a:r>
            <a:r>
              <a:rPr lang="de-DE" sz="1300" dirty="0"/>
              <a:t> </a:t>
            </a:r>
            <a:r>
              <a:rPr lang="de-DE" sz="1300" dirty="0" err="1"/>
              <a:t>their</a:t>
            </a:r>
            <a:r>
              <a:rPr lang="de-DE" sz="1300" dirty="0"/>
              <a:t> </a:t>
            </a:r>
            <a:r>
              <a:rPr lang="de-DE" sz="1300" dirty="0" err="1"/>
              <a:t>anysotropic</a:t>
            </a:r>
            <a:r>
              <a:rPr lang="de-DE" sz="1300" dirty="0"/>
              <a:t> </a:t>
            </a:r>
            <a:r>
              <a:rPr lang="de-DE" sz="1300" dirty="0" err="1"/>
              <a:t>character</a:t>
            </a:r>
            <a:r>
              <a:rPr lang="de-DE" sz="1300" dirty="0"/>
              <a:t>)</a:t>
            </a:r>
          </a:p>
          <a:p>
            <a:r>
              <a:rPr lang="de-DE" sz="1300" dirty="0" err="1"/>
              <a:t>Two</a:t>
            </a:r>
            <a:r>
              <a:rPr lang="de-DE" sz="1300" dirty="0"/>
              <a:t> fundamental </a:t>
            </a:r>
            <a:r>
              <a:rPr lang="de-DE" sz="1300" dirty="0" err="1"/>
              <a:t>lenght</a:t>
            </a:r>
            <a:r>
              <a:rPr lang="de-DE" sz="1300" dirty="0"/>
              <a:t> </a:t>
            </a:r>
            <a:r>
              <a:rPr lang="de-DE" sz="1300" dirty="0" err="1"/>
              <a:t>scales</a:t>
            </a:r>
            <a:r>
              <a:rPr lang="de-DE" sz="1300" dirty="0"/>
              <a:t>: </a:t>
            </a:r>
            <a:r>
              <a:rPr lang="de-DE" sz="1300" dirty="0" err="1"/>
              <a:t>a_s</a:t>
            </a:r>
            <a:r>
              <a:rPr lang="de-DE" sz="1300" dirty="0"/>
              <a:t> </a:t>
            </a:r>
            <a:r>
              <a:rPr lang="de-DE" sz="1300" dirty="0" err="1"/>
              <a:t>and</a:t>
            </a:r>
            <a:r>
              <a:rPr lang="de-DE" sz="1300" dirty="0"/>
              <a:t> </a:t>
            </a:r>
            <a:r>
              <a:rPr lang="de-DE" sz="1300" dirty="0" err="1"/>
              <a:t>a_dd</a:t>
            </a:r>
            <a:r>
              <a:rPr lang="de-DE" sz="1300" dirty="0"/>
              <a:t> </a:t>
            </a:r>
            <a:r>
              <a:rPr lang="de-DE" sz="1300" dirty="0">
                <a:sym typeface="Wingdings" panose="05000000000000000000" pitchFamily="2" charset="2"/>
              </a:rPr>
              <a:t> </a:t>
            </a:r>
            <a:r>
              <a:rPr lang="de-DE" sz="1300" dirty="0" err="1">
                <a:sym typeface="Wingdings" panose="05000000000000000000" pitchFamily="2" charset="2"/>
              </a:rPr>
              <a:t>epsilon_dd</a:t>
            </a:r>
            <a:r>
              <a:rPr lang="de-DE" sz="1300" dirty="0">
                <a:sym typeface="Wingdings" panose="05000000000000000000" pitchFamily="2" charset="2"/>
              </a:rPr>
              <a:t>. Tuning a-s </a:t>
            </a:r>
            <a:r>
              <a:rPr lang="de-DE" sz="1300" dirty="0" err="1">
                <a:sym typeface="Wingdings" panose="05000000000000000000" pitchFamily="2" charset="2"/>
              </a:rPr>
              <a:t>means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tuning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the</a:t>
            </a:r>
            <a:r>
              <a:rPr lang="de-DE" sz="1300" dirty="0">
                <a:sym typeface="Wingdings" panose="05000000000000000000" pitchFamily="2" charset="2"/>
              </a:rPr>
              <a:t> relative </a:t>
            </a:r>
            <a:r>
              <a:rPr lang="de-DE" sz="1300" dirty="0" err="1">
                <a:sym typeface="Wingdings" panose="05000000000000000000" pitchFamily="2" charset="2"/>
              </a:rPr>
              <a:t>strenght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of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contact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and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DDI</a:t>
            </a:r>
            <a:r>
              <a:rPr lang="de-DE" sz="1300" dirty="0">
                <a:sym typeface="Wingdings" panose="05000000000000000000" pitchFamily="2" charset="2"/>
              </a:rPr>
              <a:t>!  This </a:t>
            </a:r>
            <a:r>
              <a:rPr lang="de-DE" sz="1300" dirty="0" err="1">
                <a:sym typeface="Wingdings" panose="05000000000000000000" pitchFamily="2" charset="2"/>
              </a:rPr>
              <a:t>we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use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to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go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into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the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dipole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dominated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regime</a:t>
            </a:r>
            <a:r>
              <a:rPr lang="de-DE" sz="1300" dirty="0">
                <a:sym typeface="Wingdings" panose="05000000000000000000" pitchFamily="2" charset="2"/>
              </a:rPr>
              <a:t>, </a:t>
            </a:r>
            <a:r>
              <a:rPr lang="de-DE" sz="1300" dirty="0" err="1">
                <a:sym typeface="Wingdings" panose="05000000000000000000" pitchFamily="2" charset="2"/>
              </a:rPr>
              <a:t>where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we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expect</a:t>
            </a:r>
            <a:r>
              <a:rPr lang="de-DE" sz="1300" dirty="0">
                <a:sym typeface="Wingdings" panose="05000000000000000000" pitchFamily="2" charset="2"/>
              </a:rPr>
              <a:t> a </a:t>
            </a:r>
            <a:r>
              <a:rPr lang="de-DE" sz="1300" dirty="0" err="1">
                <a:sym typeface="Wingdings" panose="05000000000000000000" pitchFamily="2" charset="2"/>
              </a:rPr>
              <a:t>roton</a:t>
            </a:r>
            <a:r>
              <a:rPr lang="de-DE" sz="1300" dirty="0">
                <a:sym typeface="Wingdings" panose="05000000000000000000" pitchFamily="2" charset="2"/>
              </a:rPr>
              <a:t>!!!</a:t>
            </a:r>
          </a:p>
          <a:p>
            <a:r>
              <a:rPr lang="de-DE" sz="1300" dirty="0">
                <a:sym typeface="Wingdings" panose="05000000000000000000" pitchFamily="2" charset="2"/>
              </a:rPr>
              <a:t>NB: </a:t>
            </a:r>
            <a:r>
              <a:rPr lang="de-DE" sz="1300" dirty="0" err="1">
                <a:sym typeface="Wingdings" panose="05000000000000000000" pitchFamily="2" charset="2"/>
              </a:rPr>
              <a:t>il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grafico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con</a:t>
            </a:r>
            <a:r>
              <a:rPr lang="de-DE" sz="1300" dirty="0">
                <a:sym typeface="Wingdings" panose="05000000000000000000" pitchFamily="2" charset="2"/>
              </a:rPr>
              <a:t> la </a:t>
            </a:r>
            <a:r>
              <a:rPr lang="de-DE" sz="1300" dirty="0" err="1">
                <a:sym typeface="Wingdings" panose="05000000000000000000" pitchFamily="2" charset="2"/>
              </a:rPr>
              <a:t>nostra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a_sVSb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conversion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mettilo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dopo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quando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spieghi</a:t>
            </a:r>
            <a:r>
              <a:rPr lang="de-DE" sz="1300" dirty="0">
                <a:sym typeface="Wingdings" panose="05000000000000000000" pitchFamily="2" charset="2"/>
              </a:rPr>
              <a:t> la </a:t>
            </a:r>
            <a:r>
              <a:rPr lang="de-DE" sz="1300" dirty="0" err="1">
                <a:sym typeface="Wingdings" panose="05000000000000000000" pitchFamily="2" charset="2"/>
              </a:rPr>
              <a:t>exp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sequence</a:t>
            </a:r>
            <a:r>
              <a:rPr lang="de-DE" sz="1300" dirty="0">
                <a:sym typeface="Wingdings" panose="05000000000000000000" pitchFamily="2" charset="2"/>
              </a:rPr>
              <a:t> e </a:t>
            </a:r>
            <a:r>
              <a:rPr lang="de-DE" sz="1300" dirty="0" err="1">
                <a:sym typeface="Wingdings" panose="05000000000000000000" pitchFamily="2" charset="2"/>
              </a:rPr>
              <a:t>fai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vedere</a:t>
            </a:r>
            <a:r>
              <a:rPr lang="de-DE" sz="1300" dirty="0">
                <a:sym typeface="Wingdings" panose="05000000000000000000" pitchFamily="2" charset="2"/>
              </a:rPr>
              <a:t> a </a:t>
            </a:r>
            <a:r>
              <a:rPr lang="de-DE" sz="1300" dirty="0" err="1">
                <a:sym typeface="Wingdings" panose="05000000000000000000" pitchFamily="2" charset="2"/>
              </a:rPr>
              <a:t>che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a_s</a:t>
            </a:r>
            <a:r>
              <a:rPr lang="de-DE" sz="1300" dirty="0">
                <a:sym typeface="Wingdings" panose="05000000000000000000" pitchFamily="2" charset="2"/>
              </a:rPr>
              <a:t> si </a:t>
            </a:r>
            <a:r>
              <a:rPr lang="de-DE" sz="1300" dirty="0" err="1">
                <a:sym typeface="Wingdings" panose="05000000000000000000" pitchFamily="2" charset="2"/>
              </a:rPr>
              <a:t>fa</a:t>
            </a:r>
            <a:r>
              <a:rPr lang="de-DE" sz="1300" dirty="0">
                <a:sym typeface="Wingdings" panose="05000000000000000000" pitchFamily="2" charset="2"/>
              </a:rPr>
              <a:t> la </a:t>
            </a:r>
            <a:r>
              <a:rPr lang="de-DE" sz="1300" dirty="0" err="1">
                <a:sym typeface="Wingdings" panose="05000000000000000000" pitchFamily="2" charset="2"/>
              </a:rPr>
              <a:t>BEC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con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poi</a:t>
            </a:r>
            <a:r>
              <a:rPr lang="de-DE" sz="1300" dirty="0">
                <a:sym typeface="Wingdings" panose="05000000000000000000" pitchFamily="2" charset="2"/>
              </a:rPr>
              <a:t> la </a:t>
            </a:r>
            <a:r>
              <a:rPr lang="de-DE" sz="1300" dirty="0" err="1">
                <a:sym typeface="Wingdings" panose="05000000000000000000" pitchFamily="2" charset="2"/>
              </a:rPr>
              <a:t>freccia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verso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a_s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piu</a:t>
            </a:r>
            <a:r>
              <a:rPr lang="de-DE" sz="1300" dirty="0">
                <a:sym typeface="Wingdings" panose="05000000000000000000" pitchFamily="2" charset="2"/>
              </a:rPr>
              <a:t>‘ </a:t>
            </a:r>
            <a:r>
              <a:rPr lang="de-DE" sz="1300" dirty="0" err="1">
                <a:sym typeface="Wingdings" panose="05000000000000000000" pitchFamily="2" charset="2"/>
              </a:rPr>
              <a:t>basse</a:t>
            </a:r>
            <a:r>
              <a:rPr lang="de-DE" sz="1300" dirty="0">
                <a:sym typeface="Wingdings" panose="05000000000000000000" pitchFamily="2" charset="2"/>
              </a:rPr>
              <a:t>!  </a:t>
            </a:r>
            <a:r>
              <a:rPr lang="de-DE" sz="1300" dirty="0" err="1">
                <a:sym typeface="Wingdings" panose="05000000000000000000" pitchFamily="2" charset="2"/>
              </a:rPr>
              <a:t>vedi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ppt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Dani</a:t>
            </a:r>
            <a:r>
              <a:rPr lang="de-DE" sz="1300" dirty="0">
                <a:sym typeface="Wingdings" panose="05000000000000000000" pitchFamily="2" charset="2"/>
              </a:rPr>
              <a:t>!</a:t>
            </a:r>
            <a:endParaRPr lang="de-DE" sz="1300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58A5-2720-4CFA-87CF-F3A23AAE54FA}" type="slidenum">
              <a:rPr lang="de-DE" smtClean="0"/>
              <a:pPr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6835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1300" dirty="0"/>
              <a:t>Dire </a:t>
            </a:r>
            <a:r>
              <a:rPr lang="de-DE" sz="1300" dirty="0" err="1"/>
              <a:t>che</a:t>
            </a:r>
            <a:r>
              <a:rPr lang="de-DE" sz="1300" dirty="0"/>
              <a:t> si </a:t>
            </a:r>
            <a:r>
              <a:rPr lang="de-DE" sz="1300" dirty="0" err="1"/>
              <a:t>fa</a:t>
            </a:r>
            <a:r>
              <a:rPr lang="de-DE" sz="1300" dirty="0"/>
              <a:t> </a:t>
            </a:r>
            <a:r>
              <a:rPr lang="de-DE" sz="1300" dirty="0" err="1"/>
              <a:t>absorption</a:t>
            </a:r>
            <a:r>
              <a:rPr lang="de-DE" sz="1300" dirty="0"/>
              <a:t> </a:t>
            </a:r>
            <a:r>
              <a:rPr lang="de-DE" sz="1300" dirty="0" err="1"/>
              <a:t>imaging</a:t>
            </a:r>
            <a:r>
              <a:rPr lang="de-DE" sz="1300" dirty="0"/>
              <a:t>: </a:t>
            </a:r>
            <a:r>
              <a:rPr lang="de-DE" sz="1300" dirty="0" err="1"/>
              <a:t>imaging</a:t>
            </a:r>
            <a:r>
              <a:rPr lang="de-DE" sz="1300" dirty="0"/>
              <a:t> </a:t>
            </a:r>
            <a:r>
              <a:rPr lang="de-DE" sz="1300" dirty="0" err="1"/>
              <a:t>the</a:t>
            </a:r>
            <a:r>
              <a:rPr lang="de-DE" sz="1300" dirty="0"/>
              <a:t> </a:t>
            </a:r>
            <a:r>
              <a:rPr lang="de-DE" sz="1300" dirty="0" err="1"/>
              <a:t>shadow</a:t>
            </a:r>
            <a:r>
              <a:rPr lang="de-DE" sz="1300" dirty="0"/>
              <a:t> of </a:t>
            </a:r>
            <a:r>
              <a:rPr lang="de-DE" sz="1300" dirty="0" err="1"/>
              <a:t>the</a:t>
            </a:r>
            <a:r>
              <a:rPr lang="de-DE" sz="1300" dirty="0"/>
              <a:t> </a:t>
            </a:r>
            <a:r>
              <a:rPr lang="de-DE" sz="1300" dirty="0" err="1"/>
              <a:t>atoms</a:t>
            </a:r>
            <a:r>
              <a:rPr lang="de-DE" sz="1300" dirty="0"/>
              <a:t> on a </a:t>
            </a:r>
            <a:r>
              <a:rPr lang="de-DE" sz="1300" dirty="0" err="1"/>
              <a:t>CCD</a:t>
            </a:r>
            <a:r>
              <a:rPr lang="de-DE" sz="1300" dirty="0"/>
              <a:t>, </a:t>
            </a:r>
            <a:r>
              <a:rPr lang="de-DE" sz="1300" dirty="0" err="1"/>
              <a:t>shining</a:t>
            </a:r>
            <a:r>
              <a:rPr lang="de-DE" sz="1300" dirty="0"/>
              <a:t> with resonant light! </a:t>
            </a:r>
          </a:p>
          <a:p>
            <a:r>
              <a:rPr lang="de-DE" sz="1300" dirty="0"/>
              <a:t>Si </a:t>
            </a:r>
            <a:r>
              <a:rPr lang="de-DE" sz="1300" dirty="0" err="1"/>
              <a:t>usa</a:t>
            </a:r>
            <a:r>
              <a:rPr lang="de-DE" sz="1300" dirty="0"/>
              <a:t> </a:t>
            </a:r>
            <a:r>
              <a:rPr lang="de-DE" sz="1300" dirty="0" err="1"/>
              <a:t>TOF</a:t>
            </a:r>
            <a:r>
              <a:rPr lang="de-DE" sz="1300" dirty="0"/>
              <a:t> </a:t>
            </a:r>
            <a:r>
              <a:rPr lang="de-DE" sz="1300" dirty="0" err="1"/>
              <a:t>imaging</a:t>
            </a:r>
            <a:r>
              <a:rPr lang="de-DE" sz="1300" dirty="0"/>
              <a:t>, so </a:t>
            </a:r>
            <a:r>
              <a:rPr lang="de-DE" sz="1300" dirty="0" err="1"/>
              <a:t>let</a:t>
            </a:r>
            <a:r>
              <a:rPr lang="de-DE" sz="1300" dirty="0"/>
              <a:t> </a:t>
            </a:r>
            <a:r>
              <a:rPr lang="de-DE" sz="1300" dirty="0" err="1"/>
              <a:t>the</a:t>
            </a:r>
            <a:r>
              <a:rPr lang="de-DE" sz="1300" dirty="0"/>
              <a:t> </a:t>
            </a:r>
            <a:r>
              <a:rPr lang="de-DE" sz="1300" dirty="0" err="1"/>
              <a:t>cloud</a:t>
            </a:r>
            <a:r>
              <a:rPr lang="de-DE" sz="1300" dirty="0"/>
              <a:t> </a:t>
            </a:r>
            <a:r>
              <a:rPr lang="de-DE" sz="1300" dirty="0" err="1"/>
              <a:t>expand</a:t>
            </a:r>
            <a:r>
              <a:rPr lang="de-DE" sz="1300" dirty="0"/>
              <a:t> </a:t>
            </a:r>
            <a:r>
              <a:rPr lang="de-DE" sz="1300" dirty="0" err="1"/>
              <a:t>for</a:t>
            </a:r>
            <a:r>
              <a:rPr lang="de-DE" sz="1300" dirty="0"/>
              <a:t> a </a:t>
            </a:r>
            <a:r>
              <a:rPr lang="de-DE" sz="1300" dirty="0" err="1"/>
              <a:t>certain</a:t>
            </a:r>
            <a:r>
              <a:rPr lang="de-DE" sz="1300" dirty="0"/>
              <a:t> time, </a:t>
            </a:r>
            <a:r>
              <a:rPr lang="de-DE" sz="1300" dirty="0" err="1"/>
              <a:t>because</a:t>
            </a:r>
            <a:r>
              <a:rPr lang="de-DE" sz="1300" dirty="0"/>
              <a:t> of </a:t>
            </a:r>
            <a:r>
              <a:rPr lang="de-DE" sz="1300" dirty="0" err="1"/>
              <a:t>the</a:t>
            </a:r>
            <a:r>
              <a:rPr lang="de-DE" sz="1300" dirty="0"/>
              <a:t> limited </a:t>
            </a:r>
            <a:r>
              <a:rPr lang="de-DE" sz="1300" dirty="0" err="1"/>
              <a:t>resolution</a:t>
            </a:r>
            <a:r>
              <a:rPr lang="de-DE" sz="1300" dirty="0"/>
              <a:t> of </a:t>
            </a:r>
            <a:r>
              <a:rPr lang="de-DE" sz="1300" dirty="0" err="1"/>
              <a:t>our</a:t>
            </a:r>
            <a:r>
              <a:rPr lang="de-DE" sz="1300" dirty="0"/>
              <a:t> </a:t>
            </a:r>
            <a:r>
              <a:rPr lang="de-DE" sz="1300" dirty="0" err="1"/>
              <a:t>imaging</a:t>
            </a:r>
            <a:r>
              <a:rPr lang="de-DE" sz="1300" dirty="0"/>
              <a:t> </a:t>
            </a:r>
            <a:r>
              <a:rPr lang="de-DE" sz="1300" dirty="0" err="1"/>
              <a:t>setup</a:t>
            </a:r>
            <a:endParaRPr lang="de-DE" sz="1300" dirty="0"/>
          </a:p>
          <a:p>
            <a:r>
              <a:rPr lang="de-DE" sz="1300" dirty="0" err="1"/>
              <a:t>IMPORTANT</a:t>
            </a:r>
            <a:r>
              <a:rPr lang="de-DE" sz="1300" dirty="0"/>
              <a:t>! </a:t>
            </a:r>
            <a:r>
              <a:rPr lang="de-DE" sz="1300" dirty="0" err="1"/>
              <a:t>TOF</a:t>
            </a:r>
            <a:r>
              <a:rPr lang="de-DE" sz="1300" dirty="0"/>
              <a:t> </a:t>
            </a:r>
            <a:r>
              <a:rPr lang="de-DE" sz="1300" dirty="0" err="1"/>
              <a:t>images</a:t>
            </a:r>
            <a:r>
              <a:rPr lang="de-DE" sz="1300" dirty="0"/>
              <a:t> </a:t>
            </a:r>
            <a:r>
              <a:rPr lang="de-DE" sz="1300" dirty="0" err="1"/>
              <a:t>map</a:t>
            </a:r>
            <a:r>
              <a:rPr lang="de-DE" sz="1300" dirty="0"/>
              <a:t> </a:t>
            </a:r>
            <a:r>
              <a:rPr lang="de-DE" sz="1300" dirty="0" err="1"/>
              <a:t>the</a:t>
            </a:r>
            <a:r>
              <a:rPr lang="de-DE" sz="1300" dirty="0"/>
              <a:t> </a:t>
            </a:r>
            <a:r>
              <a:rPr lang="de-DE" sz="1300" dirty="0" err="1"/>
              <a:t>momentum</a:t>
            </a:r>
            <a:r>
              <a:rPr lang="de-DE" sz="1300" dirty="0"/>
              <a:t> </a:t>
            </a:r>
            <a:r>
              <a:rPr lang="de-DE" sz="1300" dirty="0" err="1"/>
              <a:t>distribution</a:t>
            </a:r>
            <a:r>
              <a:rPr lang="de-DE" sz="1300" dirty="0"/>
              <a:t> in </a:t>
            </a:r>
            <a:r>
              <a:rPr lang="de-DE" sz="1300" dirty="0" err="1"/>
              <a:t>trap</a:t>
            </a:r>
            <a:r>
              <a:rPr lang="de-DE" sz="1300" dirty="0">
                <a:sym typeface="Wingdings" panose="05000000000000000000" pitchFamily="2" charset="2"/>
              </a:rPr>
              <a:t> </a:t>
            </a:r>
            <a:r>
              <a:rPr lang="de-DE" sz="1300" dirty="0" err="1">
                <a:sym typeface="Wingdings" panose="05000000000000000000" pitchFamily="2" charset="2"/>
              </a:rPr>
              <a:t>roton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peaks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should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appear</a:t>
            </a:r>
            <a:r>
              <a:rPr lang="de-DE" sz="1300" dirty="0">
                <a:sym typeface="Wingdings" panose="05000000000000000000" pitchFamily="2" charset="2"/>
              </a:rPr>
              <a:t> in </a:t>
            </a:r>
            <a:r>
              <a:rPr lang="de-DE" sz="1300" dirty="0" err="1">
                <a:sym typeface="Wingdings" panose="05000000000000000000" pitchFamily="2" charset="2"/>
              </a:rPr>
              <a:t>TOF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images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if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we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excite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that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mode</a:t>
            </a:r>
            <a:r>
              <a:rPr lang="de-DE" sz="1300" dirty="0">
                <a:sym typeface="Wingdings" panose="05000000000000000000" pitchFamily="2" charset="2"/>
              </a:rPr>
              <a:t>!  THIS </a:t>
            </a:r>
            <a:r>
              <a:rPr lang="de-DE" sz="1300" dirty="0" err="1">
                <a:sym typeface="Wingdings" panose="05000000000000000000" pitchFamily="2" charset="2"/>
              </a:rPr>
              <a:t>IS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IMPORTANT</a:t>
            </a:r>
            <a:r>
              <a:rPr lang="de-DE" sz="1300" dirty="0">
                <a:sym typeface="Wingdings" panose="05000000000000000000" pitchFamily="2" charset="2"/>
              </a:rPr>
              <a:t>!!! </a:t>
            </a:r>
          </a:p>
          <a:p>
            <a:r>
              <a:rPr lang="de-DE" sz="1300" dirty="0">
                <a:sym typeface="Wingdings" panose="05000000000000000000" pitchFamily="2" charset="2"/>
              </a:rPr>
              <a:t>NB: </a:t>
            </a:r>
            <a:r>
              <a:rPr lang="de-DE" sz="1300" dirty="0" err="1">
                <a:sym typeface="Wingdings" panose="05000000000000000000" pitchFamily="2" charset="2"/>
              </a:rPr>
              <a:t>l‘immagine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dell</a:t>
            </a:r>
            <a:r>
              <a:rPr lang="de-DE" sz="1300" dirty="0">
                <a:sym typeface="Wingdings" panose="05000000000000000000" pitchFamily="2" charset="2"/>
              </a:rPr>
              <a:t>‘ </a:t>
            </a:r>
            <a:r>
              <a:rPr lang="de-DE" sz="1300" dirty="0" err="1">
                <a:sym typeface="Wingdings" panose="05000000000000000000" pitchFamily="2" charset="2"/>
              </a:rPr>
              <a:t>imaging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verticale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sulla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nube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lo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posso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mettere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nella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slides</a:t>
            </a:r>
            <a:r>
              <a:rPr lang="de-DE" sz="1300" dirty="0">
                <a:sym typeface="Wingdings" panose="05000000000000000000" pitchFamily="2" charset="2"/>
              </a:rPr>
              <a:t> in </a:t>
            </a:r>
            <a:r>
              <a:rPr lang="de-DE" sz="1300" dirty="0" err="1">
                <a:sym typeface="Wingdings" panose="05000000000000000000" pitchFamily="2" charset="2"/>
              </a:rPr>
              <a:t>cui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descrivo</a:t>
            </a:r>
            <a:r>
              <a:rPr lang="de-DE" sz="1300" dirty="0">
                <a:sym typeface="Wingdings" panose="05000000000000000000" pitchFamily="2" charset="2"/>
              </a:rPr>
              <a:t> la </a:t>
            </a:r>
            <a:r>
              <a:rPr lang="de-DE" sz="1300" dirty="0" err="1">
                <a:sym typeface="Wingdings" panose="05000000000000000000" pitchFamily="2" charset="2"/>
              </a:rPr>
              <a:t>sequenza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sperimentale</a:t>
            </a:r>
            <a:r>
              <a:rPr lang="de-DE" sz="1300" dirty="0">
                <a:sym typeface="Wingdings" panose="05000000000000000000" pitchFamily="2" charset="2"/>
              </a:rPr>
              <a:t>! </a:t>
            </a:r>
            <a:endParaRPr lang="de-DE" sz="1300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58A5-2720-4CFA-87CF-F3A23AAE54FA}" type="slidenum">
              <a:rPr lang="de-DE" smtClean="0"/>
              <a:pPr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540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58A5-2720-4CFA-87CF-F3A23AAE54FA}" type="slidenum">
              <a:rPr lang="de-DE" smtClean="0"/>
              <a:pPr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5995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58A5-2720-4CFA-87CF-F3A23AAE54FA}" type="slidenum">
              <a:rPr lang="de-DE" smtClean="0"/>
              <a:pPr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1322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58A5-2720-4CFA-87CF-F3A23AAE54FA}" type="slidenum">
              <a:rPr lang="de-DE" smtClean="0"/>
              <a:pPr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4735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58A5-2720-4CFA-87CF-F3A23AAE54FA}" type="slidenum">
              <a:rPr lang="de-DE" smtClean="0"/>
              <a:pPr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3680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58A5-2720-4CFA-87CF-F3A23AAE54FA}" type="slidenum">
              <a:rPr lang="de-DE" smtClean="0"/>
              <a:pPr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7541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58A5-2720-4CFA-87CF-F3A23AAE54FA}" type="slidenum">
              <a:rPr lang="de-DE" smtClean="0"/>
              <a:pPr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481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1300" dirty="0" err="1"/>
              <a:t>Metti</a:t>
            </a:r>
            <a:r>
              <a:rPr lang="de-DE" sz="1300" dirty="0"/>
              <a:t>: at </a:t>
            </a:r>
            <a:r>
              <a:rPr lang="de-DE" sz="1300" dirty="0" err="1"/>
              <a:t>this</a:t>
            </a:r>
            <a:r>
              <a:rPr lang="de-DE" sz="1300" dirty="0"/>
              <a:t> </a:t>
            </a:r>
            <a:r>
              <a:rPr lang="de-DE" sz="1300" dirty="0" err="1"/>
              <a:t>low</a:t>
            </a:r>
            <a:r>
              <a:rPr lang="de-DE" sz="1300" dirty="0"/>
              <a:t> T </a:t>
            </a:r>
            <a:r>
              <a:rPr lang="de-DE" sz="1300" dirty="0" err="1"/>
              <a:t>the</a:t>
            </a:r>
            <a:r>
              <a:rPr lang="de-DE" sz="1300" dirty="0"/>
              <a:t> </a:t>
            </a:r>
            <a:r>
              <a:rPr lang="de-DE" sz="1300" dirty="0" err="1"/>
              <a:t>only</a:t>
            </a:r>
            <a:r>
              <a:rPr lang="de-DE" sz="1300" dirty="0"/>
              <a:t> </a:t>
            </a:r>
            <a:r>
              <a:rPr lang="de-DE" sz="1300" dirty="0" err="1"/>
              <a:t>contact</a:t>
            </a:r>
            <a:r>
              <a:rPr lang="de-DE" sz="1300" dirty="0"/>
              <a:t> </a:t>
            </a:r>
            <a:r>
              <a:rPr lang="de-DE" sz="1300" dirty="0" err="1"/>
              <a:t>interactions</a:t>
            </a:r>
            <a:r>
              <a:rPr lang="de-DE" sz="1300" dirty="0"/>
              <a:t> </a:t>
            </a:r>
            <a:r>
              <a:rPr lang="de-DE" sz="1300" dirty="0" err="1"/>
              <a:t>are</a:t>
            </a:r>
            <a:r>
              <a:rPr lang="de-DE" sz="1300" dirty="0"/>
              <a:t> s-</a:t>
            </a:r>
            <a:r>
              <a:rPr lang="de-DE" sz="1300" dirty="0" err="1"/>
              <a:t>wave</a:t>
            </a:r>
            <a:r>
              <a:rPr lang="de-DE" sz="1300" dirty="0"/>
              <a:t> </a:t>
            </a:r>
            <a:r>
              <a:rPr lang="de-DE" sz="1300" dirty="0" err="1"/>
              <a:t>elastic</a:t>
            </a:r>
            <a:r>
              <a:rPr lang="de-DE" sz="1300" dirty="0"/>
              <a:t> </a:t>
            </a:r>
            <a:r>
              <a:rPr lang="de-DE" sz="1300" dirty="0" err="1"/>
              <a:t>collisions</a:t>
            </a:r>
            <a:r>
              <a:rPr lang="de-DE" sz="1300" dirty="0"/>
              <a:t>  -&gt; </a:t>
            </a:r>
            <a:r>
              <a:rPr lang="de-DE" sz="1300" dirty="0" err="1"/>
              <a:t>the</a:t>
            </a:r>
            <a:r>
              <a:rPr lang="de-DE" sz="1300" dirty="0"/>
              <a:t> </a:t>
            </a:r>
            <a:r>
              <a:rPr lang="de-DE" sz="1300" dirty="0" err="1"/>
              <a:t>only</a:t>
            </a:r>
            <a:r>
              <a:rPr lang="de-DE" sz="1300" dirty="0"/>
              <a:t> </a:t>
            </a:r>
            <a:r>
              <a:rPr lang="de-DE" sz="1300" dirty="0" err="1"/>
              <a:t>important</a:t>
            </a:r>
            <a:r>
              <a:rPr lang="de-DE" sz="1300" dirty="0"/>
              <a:t> </a:t>
            </a:r>
            <a:r>
              <a:rPr lang="de-DE" sz="1300" dirty="0" err="1"/>
              <a:t>parameter</a:t>
            </a:r>
            <a:r>
              <a:rPr lang="de-DE" sz="1300" dirty="0"/>
              <a:t> </a:t>
            </a:r>
            <a:r>
              <a:rPr lang="de-DE" sz="1300" dirty="0" err="1"/>
              <a:t>is</a:t>
            </a:r>
            <a:r>
              <a:rPr lang="de-DE" sz="1300" dirty="0"/>
              <a:t> </a:t>
            </a:r>
            <a:r>
              <a:rPr lang="de-DE" sz="1300" dirty="0" err="1"/>
              <a:t>a_s</a:t>
            </a:r>
            <a:r>
              <a:rPr lang="de-DE" sz="1300" dirty="0"/>
              <a:t> </a:t>
            </a:r>
            <a:r>
              <a:rPr lang="de-DE" sz="1300" dirty="0">
                <a:sym typeface="Wingdings" panose="05000000000000000000" pitchFamily="2" charset="2"/>
              </a:rPr>
              <a:t> </a:t>
            </a:r>
            <a:r>
              <a:rPr lang="de-DE" sz="1300" dirty="0" err="1">
                <a:sym typeface="Wingdings" panose="05000000000000000000" pitchFamily="2" charset="2"/>
              </a:rPr>
              <a:t>IMP</a:t>
            </a:r>
            <a:r>
              <a:rPr lang="de-DE" sz="1300" dirty="0">
                <a:sym typeface="Wingdings" panose="05000000000000000000" pitchFamily="2" charset="2"/>
              </a:rPr>
              <a:t>! In </a:t>
            </a:r>
            <a:r>
              <a:rPr lang="de-DE" sz="1300" dirty="0" err="1">
                <a:sym typeface="Wingdings" panose="05000000000000000000" pitchFamily="2" charset="2"/>
              </a:rPr>
              <a:t>ultracold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atomic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system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a_s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can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be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/>
              <a:t> </a:t>
            </a:r>
            <a:r>
              <a:rPr lang="de-DE" sz="1300" dirty="0" err="1"/>
              <a:t>easily</a:t>
            </a:r>
            <a:r>
              <a:rPr lang="de-DE" sz="1300" dirty="0"/>
              <a:t> </a:t>
            </a:r>
            <a:r>
              <a:rPr lang="de-DE" sz="1300" dirty="0" err="1"/>
              <a:t>tuned</a:t>
            </a:r>
            <a:r>
              <a:rPr lang="de-DE" sz="1300" dirty="0"/>
              <a:t> </a:t>
            </a:r>
            <a:r>
              <a:rPr lang="de-DE" sz="1300" dirty="0" err="1"/>
              <a:t>by</a:t>
            </a:r>
            <a:r>
              <a:rPr lang="de-DE" sz="1300" dirty="0"/>
              <a:t> </a:t>
            </a:r>
            <a:r>
              <a:rPr lang="de-DE" sz="1300" dirty="0" err="1"/>
              <a:t>means</a:t>
            </a:r>
            <a:r>
              <a:rPr lang="de-DE" sz="1300" dirty="0"/>
              <a:t> </a:t>
            </a:r>
            <a:r>
              <a:rPr lang="de-DE" sz="1300" dirty="0" err="1"/>
              <a:t>of</a:t>
            </a:r>
            <a:r>
              <a:rPr lang="de-DE" sz="1300" dirty="0"/>
              <a:t> </a:t>
            </a:r>
            <a:r>
              <a:rPr lang="de-DE" sz="1300" dirty="0" err="1"/>
              <a:t>Feshbach</a:t>
            </a:r>
            <a:r>
              <a:rPr lang="de-DE" sz="1300" dirty="0"/>
              <a:t> </a:t>
            </a:r>
            <a:r>
              <a:rPr lang="de-DE" sz="1300" dirty="0" err="1"/>
              <a:t>resonances</a:t>
            </a:r>
            <a:r>
              <a:rPr lang="de-DE" sz="1300" dirty="0"/>
              <a:t>!! </a:t>
            </a:r>
            <a:r>
              <a:rPr lang="de-DE" sz="1300" dirty="0" err="1"/>
              <a:t>Metti</a:t>
            </a:r>
            <a:r>
              <a:rPr lang="de-DE" sz="1300" dirty="0"/>
              <a:t> </a:t>
            </a:r>
            <a:r>
              <a:rPr lang="de-DE" sz="1300" dirty="0" err="1"/>
              <a:t>il</a:t>
            </a:r>
            <a:r>
              <a:rPr lang="de-DE" sz="1300" dirty="0"/>
              <a:t> </a:t>
            </a:r>
            <a:r>
              <a:rPr lang="de-DE" sz="1300" dirty="0" err="1"/>
              <a:t>grafico</a:t>
            </a:r>
            <a:r>
              <a:rPr lang="de-DE" sz="1300" dirty="0"/>
              <a:t> </a:t>
            </a:r>
            <a:r>
              <a:rPr lang="de-DE" sz="1300" dirty="0" err="1"/>
              <a:t>standard</a:t>
            </a:r>
            <a:r>
              <a:rPr lang="de-DE" sz="1300" dirty="0"/>
              <a:t> </a:t>
            </a:r>
            <a:r>
              <a:rPr lang="de-DE" sz="1300" dirty="0" err="1"/>
              <a:t>con</a:t>
            </a:r>
            <a:r>
              <a:rPr lang="de-DE" sz="1300" dirty="0"/>
              <a:t> la </a:t>
            </a:r>
            <a:r>
              <a:rPr lang="de-DE" sz="1300" dirty="0" err="1"/>
              <a:t>formula</a:t>
            </a:r>
            <a:r>
              <a:rPr lang="de-DE" sz="1300" dirty="0"/>
              <a:t> di </a:t>
            </a:r>
            <a:r>
              <a:rPr lang="de-DE" sz="1300" dirty="0" err="1"/>
              <a:t>a_s</a:t>
            </a:r>
            <a:r>
              <a:rPr lang="de-DE" sz="1300" dirty="0"/>
              <a:t> (B)</a:t>
            </a:r>
          </a:p>
          <a:p>
            <a:r>
              <a:rPr lang="de-DE" sz="1300" dirty="0"/>
              <a:t>(</a:t>
            </a:r>
            <a:r>
              <a:rPr lang="de-DE" sz="1300" dirty="0" err="1"/>
              <a:t>Dipolar</a:t>
            </a:r>
            <a:r>
              <a:rPr lang="de-DE" sz="1300" dirty="0"/>
              <a:t> </a:t>
            </a:r>
            <a:r>
              <a:rPr lang="de-DE" sz="1300" dirty="0" err="1"/>
              <a:t>interactions</a:t>
            </a:r>
            <a:r>
              <a:rPr lang="de-DE" sz="1300" dirty="0"/>
              <a:t> </a:t>
            </a:r>
            <a:r>
              <a:rPr lang="de-DE" sz="1300" dirty="0" err="1"/>
              <a:t>can</a:t>
            </a:r>
            <a:r>
              <a:rPr lang="de-DE" sz="1300" dirty="0"/>
              <a:t> </a:t>
            </a:r>
            <a:r>
              <a:rPr lang="de-DE" sz="1300" dirty="0" err="1"/>
              <a:t>be</a:t>
            </a:r>
            <a:r>
              <a:rPr lang="de-DE" sz="1300" dirty="0"/>
              <a:t> </a:t>
            </a:r>
            <a:r>
              <a:rPr lang="de-DE" sz="1300" dirty="0" err="1"/>
              <a:t>tuned</a:t>
            </a:r>
            <a:r>
              <a:rPr lang="de-DE" sz="1300" dirty="0"/>
              <a:t> </a:t>
            </a:r>
            <a:r>
              <a:rPr lang="de-DE" sz="1300" dirty="0" err="1"/>
              <a:t>by</a:t>
            </a:r>
            <a:r>
              <a:rPr lang="de-DE" sz="1300" dirty="0"/>
              <a:t> </a:t>
            </a:r>
            <a:r>
              <a:rPr lang="de-DE" sz="1300" dirty="0" err="1"/>
              <a:t>changing</a:t>
            </a:r>
            <a:r>
              <a:rPr lang="de-DE" sz="1300" dirty="0"/>
              <a:t> </a:t>
            </a:r>
            <a:r>
              <a:rPr lang="de-DE" sz="1300" dirty="0" err="1"/>
              <a:t>the</a:t>
            </a:r>
            <a:r>
              <a:rPr lang="de-DE" sz="1300" dirty="0"/>
              <a:t> </a:t>
            </a:r>
            <a:r>
              <a:rPr lang="de-DE" sz="1300" dirty="0" err="1"/>
              <a:t>orientation</a:t>
            </a:r>
            <a:r>
              <a:rPr lang="de-DE" sz="1300" dirty="0"/>
              <a:t> </a:t>
            </a:r>
            <a:r>
              <a:rPr lang="de-DE" sz="1300" dirty="0" err="1"/>
              <a:t>of</a:t>
            </a:r>
            <a:r>
              <a:rPr lang="de-DE" sz="1300" dirty="0"/>
              <a:t> B </a:t>
            </a:r>
            <a:r>
              <a:rPr lang="de-DE" sz="1300" dirty="0" err="1"/>
              <a:t>external</a:t>
            </a:r>
            <a:r>
              <a:rPr lang="de-DE" sz="1300" dirty="0"/>
              <a:t>, </a:t>
            </a:r>
            <a:r>
              <a:rPr lang="de-DE" sz="1300" dirty="0" err="1"/>
              <a:t>exploiting</a:t>
            </a:r>
            <a:r>
              <a:rPr lang="de-DE" sz="1300" dirty="0"/>
              <a:t> </a:t>
            </a:r>
            <a:r>
              <a:rPr lang="de-DE" sz="1300" dirty="0" err="1"/>
              <a:t>their</a:t>
            </a:r>
            <a:r>
              <a:rPr lang="de-DE" sz="1300" dirty="0"/>
              <a:t> </a:t>
            </a:r>
            <a:r>
              <a:rPr lang="de-DE" sz="1300" dirty="0" err="1"/>
              <a:t>anysotropic</a:t>
            </a:r>
            <a:r>
              <a:rPr lang="de-DE" sz="1300" dirty="0"/>
              <a:t> </a:t>
            </a:r>
            <a:r>
              <a:rPr lang="de-DE" sz="1300" dirty="0" err="1"/>
              <a:t>character</a:t>
            </a:r>
            <a:r>
              <a:rPr lang="de-DE" sz="1300" dirty="0"/>
              <a:t>)</a:t>
            </a:r>
          </a:p>
          <a:p>
            <a:r>
              <a:rPr lang="de-DE" sz="1300" dirty="0" err="1"/>
              <a:t>Two</a:t>
            </a:r>
            <a:r>
              <a:rPr lang="de-DE" sz="1300" dirty="0"/>
              <a:t> fundamental </a:t>
            </a:r>
            <a:r>
              <a:rPr lang="de-DE" sz="1300" dirty="0" err="1"/>
              <a:t>lenght</a:t>
            </a:r>
            <a:r>
              <a:rPr lang="de-DE" sz="1300" dirty="0"/>
              <a:t> </a:t>
            </a:r>
            <a:r>
              <a:rPr lang="de-DE" sz="1300" dirty="0" err="1"/>
              <a:t>scales</a:t>
            </a:r>
            <a:r>
              <a:rPr lang="de-DE" sz="1300" dirty="0"/>
              <a:t>: </a:t>
            </a:r>
            <a:r>
              <a:rPr lang="de-DE" sz="1300" dirty="0" err="1"/>
              <a:t>a_s</a:t>
            </a:r>
            <a:r>
              <a:rPr lang="de-DE" sz="1300" dirty="0"/>
              <a:t> </a:t>
            </a:r>
            <a:r>
              <a:rPr lang="de-DE" sz="1300" dirty="0" err="1"/>
              <a:t>and</a:t>
            </a:r>
            <a:r>
              <a:rPr lang="de-DE" sz="1300" dirty="0"/>
              <a:t> </a:t>
            </a:r>
            <a:r>
              <a:rPr lang="de-DE" sz="1300" dirty="0" err="1"/>
              <a:t>a_dd</a:t>
            </a:r>
            <a:r>
              <a:rPr lang="de-DE" sz="1300" dirty="0"/>
              <a:t> </a:t>
            </a:r>
            <a:r>
              <a:rPr lang="de-DE" sz="1300" dirty="0">
                <a:sym typeface="Wingdings" panose="05000000000000000000" pitchFamily="2" charset="2"/>
              </a:rPr>
              <a:t> </a:t>
            </a:r>
            <a:r>
              <a:rPr lang="de-DE" sz="1300" dirty="0" err="1">
                <a:sym typeface="Wingdings" panose="05000000000000000000" pitchFamily="2" charset="2"/>
              </a:rPr>
              <a:t>epsilon_dd</a:t>
            </a:r>
            <a:r>
              <a:rPr lang="de-DE" sz="1300" dirty="0">
                <a:sym typeface="Wingdings" panose="05000000000000000000" pitchFamily="2" charset="2"/>
              </a:rPr>
              <a:t>. Tuning a-s </a:t>
            </a:r>
            <a:r>
              <a:rPr lang="de-DE" sz="1300" dirty="0" err="1">
                <a:sym typeface="Wingdings" panose="05000000000000000000" pitchFamily="2" charset="2"/>
              </a:rPr>
              <a:t>means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tuning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the</a:t>
            </a:r>
            <a:r>
              <a:rPr lang="de-DE" sz="1300" dirty="0">
                <a:sym typeface="Wingdings" panose="05000000000000000000" pitchFamily="2" charset="2"/>
              </a:rPr>
              <a:t> relative </a:t>
            </a:r>
            <a:r>
              <a:rPr lang="de-DE" sz="1300" dirty="0" err="1">
                <a:sym typeface="Wingdings" panose="05000000000000000000" pitchFamily="2" charset="2"/>
              </a:rPr>
              <a:t>strenght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of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contact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and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DDI</a:t>
            </a:r>
            <a:r>
              <a:rPr lang="de-DE" sz="1300" dirty="0">
                <a:sym typeface="Wingdings" panose="05000000000000000000" pitchFamily="2" charset="2"/>
              </a:rPr>
              <a:t>!  This </a:t>
            </a:r>
            <a:r>
              <a:rPr lang="de-DE" sz="1300" dirty="0" err="1">
                <a:sym typeface="Wingdings" panose="05000000000000000000" pitchFamily="2" charset="2"/>
              </a:rPr>
              <a:t>we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use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to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go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into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the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dipole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dominated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regime</a:t>
            </a:r>
            <a:r>
              <a:rPr lang="de-DE" sz="1300" dirty="0">
                <a:sym typeface="Wingdings" panose="05000000000000000000" pitchFamily="2" charset="2"/>
              </a:rPr>
              <a:t>, </a:t>
            </a:r>
            <a:r>
              <a:rPr lang="de-DE" sz="1300" dirty="0" err="1">
                <a:sym typeface="Wingdings" panose="05000000000000000000" pitchFamily="2" charset="2"/>
              </a:rPr>
              <a:t>where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we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expect</a:t>
            </a:r>
            <a:r>
              <a:rPr lang="de-DE" sz="1300" dirty="0">
                <a:sym typeface="Wingdings" panose="05000000000000000000" pitchFamily="2" charset="2"/>
              </a:rPr>
              <a:t> a </a:t>
            </a:r>
            <a:r>
              <a:rPr lang="de-DE" sz="1300" dirty="0" err="1">
                <a:sym typeface="Wingdings" panose="05000000000000000000" pitchFamily="2" charset="2"/>
              </a:rPr>
              <a:t>roton</a:t>
            </a:r>
            <a:r>
              <a:rPr lang="de-DE" sz="1300" dirty="0">
                <a:sym typeface="Wingdings" panose="05000000000000000000" pitchFamily="2" charset="2"/>
              </a:rPr>
              <a:t>!!!</a:t>
            </a:r>
          </a:p>
          <a:p>
            <a:r>
              <a:rPr lang="de-DE" sz="1300" dirty="0">
                <a:sym typeface="Wingdings" panose="05000000000000000000" pitchFamily="2" charset="2"/>
              </a:rPr>
              <a:t>NB: </a:t>
            </a:r>
            <a:r>
              <a:rPr lang="de-DE" sz="1300" dirty="0" err="1">
                <a:sym typeface="Wingdings" panose="05000000000000000000" pitchFamily="2" charset="2"/>
              </a:rPr>
              <a:t>il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grafico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con</a:t>
            </a:r>
            <a:r>
              <a:rPr lang="de-DE" sz="1300" dirty="0">
                <a:sym typeface="Wingdings" panose="05000000000000000000" pitchFamily="2" charset="2"/>
              </a:rPr>
              <a:t> la </a:t>
            </a:r>
            <a:r>
              <a:rPr lang="de-DE" sz="1300" dirty="0" err="1">
                <a:sym typeface="Wingdings" panose="05000000000000000000" pitchFamily="2" charset="2"/>
              </a:rPr>
              <a:t>nostra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a_sVSb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conversion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mettilo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dopo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quando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spieghi</a:t>
            </a:r>
            <a:r>
              <a:rPr lang="de-DE" sz="1300" dirty="0">
                <a:sym typeface="Wingdings" panose="05000000000000000000" pitchFamily="2" charset="2"/>
              </a:rPr>
              <a:t> la </a:t>
            </a:r>
            <a:r>
              <a:rPr lang="de-DE" sz="1300" dirty="0" err="1">
                <a:sym typeface="Wingdings" panose="05000000000000000000" pitchFamily="2" charset="2"/>
              </a:rPr>
              <a:t>exp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sequence</a:t>
            </a:r>
            <a:r>
              <a:rPr lang="de-DE" sz="1300" dirty="0">
                <a:sym typeface="Wingdings" panose="05000000000000000000" pitchFamily="2" charset="2"/>
              </a:rPr>
              <a:t> e </a:t>
            </a:r>
            <a:r>
              <a:rPr lang="de-DE" sz="1300" dirty="0" err="1">
                <a:sym typeface="Wingdings" panose="05000000000000000000" pitchFamily="2" charset="2"/>
              </a:rPr>
              <a:t>fai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vedere</a:t>
            </a:r>
            <a:r>
              <a:rPr lang="de-DE" sz="1300" dirty="0">
                <a:sym typeface="Wingdings" panose="05000000000000000000" pitchFamily="2" charset="2"/>
              </a:rPr>
              <a:t> a </a:t>
            </a:r>
            <a:r>
              <a:rPr lang="de-DE" sz="1300" dirty="0" err="1">
                <a:sym typeface="Wingdings" panose="05000000000000000000" pitchFamily="2" charset="2"/>
              </a:rPr>
              <a:t>che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a_s</a:t>
            </a:r>
            <a:r>
              <a:rPr lang="de-DE" sz="1300" dirty="0">
                <a:sym typeface="Wingdings" panose="05000000000000000000" pitchFamily="2" charset="2"/>
              </a:rPr>
              <a:t> si </a:t>
            </a:r>
            <a:r>
              <a:rPr lang="de-DE" sz="1300" dirty="0" err="1">
                <a:sym typeface="Wingdings" panose="05000000000000000000" pitchFamily="2" charset="2"/>
              </a:rPr>
              <a:t>fa</a:t>
            </a:r>
            <a:r>
              <a:rPr lang="de-DE" sz="1300" dirty="0">
                <a:sym typeface="Wingdings" panose="05000000000000000000" pitchFamily="2" charset="2"/>
              </a:rPr>
              <a:t> la </a:t>
            </a:r>
            <a:r>
              <a:rPr lang="de-DE" sz="1300" dirty="0" err="1">
                <a:sym typeface="Wingdings" panose="05000000000000000000" pitchFamily="2" charset="2"/>
              </a:rPr>
              <a:t>BEC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con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poi</a:t>
            </a:r>
            <a:r>
              <a:rPr lang="de-DE" sz="1300" dirty="0">
                <a:sym typeface="Wingdings" panose="05000000000000000000" pitchFamily="2" charset="2"/>
              </a:rPr>
              <a:t> la </a:t>
            </a:r>
            <a:r>
              <a:rPr lang="de-DE" sz="1300" dirty="0" err="1">
                <a:sym typeface="Wingdings" panose="05000000000000000000" pitchFamily="2" charset="2"/>
              </a:rPr>
              <a:t>freccia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verso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a_s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piu</a:t>
            </a:r>
            <a:r>
              <a:rPr lang="de-DE" sz="1300" dirty="0">
                <a:sym typeface="Wingdings" panose="05000000000000000000" pitchFamily="2" charset="2"/>
              </a:rPr>
              <a:t>‘ </a:t>
            </a:r>
            <a:r>
              <a:rPr lang="de-DE" sz="1300" dirty="0" err="1">
                <a:sym typeface="Wingdings" panose="05000000000000000000" pitchFamily="2" charset="2"/>
              </a:rPr>
              <a:t>basse</a:t>
            </a:r>
            <a:r>
              <a:rPr lang="de-DE" sz="1300" dirty="0">
                <a:sym typeface="Wingdings" panose="05000000000000000000" pitchFamily="2" charset="2"/>
              </a:rPr>
              <a:t>!  </a:t>
            </a:r>
            <a:r>
              <a:rPr lang="de-DE" sz="1300" dirty="0" err="1">
                <a:sym typeface="Wingdings" panose="05000000000000000000" pitchFamily="2" charset="2"/>
              </a:rPr>
              <a:t>vedi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ppt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Dani</a:t>
            </a:r>
            <a:r>
              <a:rPr lang="de-DE" sz="1300" dirty="0">
                <a:sym typeface="Wingdings" panose="05000000000000000000" pitchFamily="2" charset="2"/>
              </a:rPr>
              <a:t>!</a:t>
            </a:r>
            <a:endParaRPr lang="de-DE" sz="1300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58A5-2720-4CFA-87CF-F3A23AAE54FA}" type="slidenum">
              <a:rPr lang="de-DE" smtClean="0"/>
              <a:pPr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4996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1300" dirty="0" err="1"/>
              <a:t>Metti</a:t>
            </a:r>
            <a:r>
              <a:rPr lang="de-DE" sz="1300" dirty="0"/>
              <a:t>: at </a:t>
            </a:r>
            <a:r>
              <a:rPr lang="de-DE" sz="1300" dirty="0" err="1"/>
              <a:t>this</a:t>
            </a:r>
            <a:r>
              <a:rPr lang="de-DE" sz="1300" dirty="0"/>
              <a:t> </a:t>
            </a:r>
            <a:r>
              <a:rPr lang="de-DE" sz="1300" dirty="0" err="1"/>
              <a:t>low</a:t>
            </a:r>
            <a:r>
              <a:rPr lang="de-DE" sz="1300" dirty="0"/>
              <a:t> T </a:t>
            </a:r>
            <a:r>
              <a:rPr lang="de-DE" sz="1300" dirty="0" err="1"/>
              <a:t>the</a:t>
            </a:r>
            <a:r>
              <a:rPr lang="de-DE" sz="1300" dirty="0"/>
              <a:t> </a:t>
            </a:r>
            <a:r>
              <a:rPr lang="de-DE" sz="1300" dirty="0" err="1"/>
              <a:t>only</a:t>
            </a:r>
            <a:r>
              <a:rPr lang="de-DE" sz="1300" dirty="0"/>
              <a:t> </a:t>
            </a:r>
            <a:r>
              <a:rPr lang="de-DE" sz="1300" dirty="0" err="1"/>
              <a:t>contact</a:t>
            </a:r>
            <a:r>
              <a:rPr lang="de-DE" sz="1300" dirty="0"/>
              <a:t> </a:t>
            </a:r>
            <a:r>
              <a:rPr lang="de-DE" sz="1300" dirty="0" err="1"/>
              <a:t>interactions</a:t>
            </a:r>
            <a:r>
              <a:rPr lang="de-DE" sz="1300" dirty="0"/>
              <a:t> </a:t>
            </a:r>
            <a:r>
              <a:rPr lang="de-DE" sz="1300" dirty="0" err="1"/>
              <a:t>are</a:t>
            </a:r>
            <a:r>
              <a:rPr lang="de-DE" sz="1300" dirty="0"/>
              <a:t> s-</a:t>
            </a:r>
            <a:r>
              <a:rPr lang="de-DE" sz="1300" dirty="0" err="1"/>
              <a:t>wave</a:t>
            </a:r>
            <a:r>
              <a:rPr lang="de-DE" sz="1300" dirty="0"/>
              <a:t> </a:t>
            </a:r>
            <a:r>
              <a:rPr lang="de-DE" sz="1300" dirty="0" err="1"/>
              <a:t>elastic</a:t>
            </a:r>
            <a:r>
              <a:rPr lang="de-DE" sz="1300" dirty="0"/>
              <a:t> </a:t>
            </a:r>
            <a:r>
              <a:rPr lang="de-DE" sz="1300" dirty="0" err="1"/>
              <a:t>collisions</a:t>
            </a:r>
            <a:r>
              <a:rPr lang="de-DE" sz="1300" dirty="0"/>
              <a:t>  -&gt; </a:t>
            </a:r>
            <a:r>
              <a:rPr lang="de-DE" sz="1300" dirty="0" err="1"/>
              <a:t>the</a:t>
            </a:r>
            <a:r>
              <a:rPr lang="de-DE" sz="1300" dirty="0"/>
              <a:t> </a:t>
            </a:r>
            <a:r>
              <a:rPr lang="de-DE" sz="1300" dirty="0" err="1"/>
              <a:t>only</a:t>
            </a:r>
            <a:r>
              <a:rPr lang="de-DE" sz="1300" dirty="0"/>
              <a:t> </a:t>
            </a:r>
            <a:r>
              <a:rPr lang="de-DE" sz="1300" dirty="0" err="1"/>
              <a:t>important</a:t>
            </a:r>
            <a:r>
              <a:rPr lang="de-DE" sz="1300" dirty="0"/>
              <a:t> </a:t>
            </a:r>
            <a:r>
              <a:rPr lang="de-DE" sz="1300" dirty="0" err="1"/>
              <a:t>parameter</a:t>
            </a:r>
            <a:r>
              <a:rPr lang="de-DE" sz="1300" dirty="0"/>
              <a:t> </a:t>
            </a:r>
            <a:r>
              <a:rPr lang="de-DE" sz="1300" dirty="0" err="1"/>
              <a:t>is</a:t>
            </a:r>
            <a:r>
              <a:rPr lang="de-DE" sz="1300" dirty="0"/>
              <a:t> </a:t>
            </a:r>
            <a:r>
              <a:rPr lang="de-DE" sz="1300" dirty="0" err="1"/>
              <a:t>a_s</a:t>
            </a:r>
            <a:r>
              <a:rPr lang="de-DE" sz="1300" dirty="0"/>
              <a:t> </a:t>
            </a:r>
            <a:r>
              <a:rPr lang="de-DE" sz="1300" dirty="0">
                <a:sym typeface="Wingdings" panose="05000000000000000000" pitchFamily="2" charset="2"/>
              </a:rPr>
              <a:t> </a:t>
            </a:r>
            <a:r>
              <a:rPr lang="de-DE" sz="1300" dirty="0" err="1">
                <a:sym typeface="Wingdings" panose="05000000000000000000" pitchFamily="2" charset="2"/>
              </a:rPr>
              <a:t>IMP</a:t>
            </a:r>
            <a:r>
              <a:rPr lang="de-DE" sz="1300" dirty="0">
                <a:sym typeface="Wingdings" panose="05000000000000000000" pitchFamily="2" charset="2"/>
              </a:rPr>
              <a:t>! In </a:t>
            </a:r>
            <a:r>
              <a:rPr lang="de-DE" sz="1300" dirty="0" err="1">
                <a:sym typeface="Wingdings" panose="05000000000000000000" pitchFamily="2" charset="2"/>
              </a:rPr>
              <a:t>ultracold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atomic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system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a_s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can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be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/>
              <a:t> </a:t>
            </a:r>
            <a:r>
              <a:rPr lang="de-DE" sz="1300" dirty="0" err="1"/>
              <a:t>easily</a:t>
            </a:r>
            <a:r>
              <a:rPr lang="de-DE" sz="1300" dirty="0"/>
              <a:t> </a:t>
            </a:r>
            <a:r>
              <a:rPr lang="de-DE" sz="1300" dirty="0" err="1"/>
              <a:t>tuned</a:t>
            </a:r>
            <a:r>
              <a:rPr lang="de-DE" sz="1300" dirty="0"/>
              <a:t> </a:t>
            </a:r>
            <a:r>
              <a:rPr lang="de-DE" sz="1300" dirty="0" err="1"/>
              <a:t>by</a:t>
            </a:r>
            <a:r>
              <a:rPr lang="de-DE" sz="1300" dirty="0"/>
              <a:t> </a:t>
            </a:r>
            <a:r>
              <a:rPr lang="de-DE" sz="1300" dirty="0" err="1"/>
              <a:t>means</a:t>
            </a:r>
            <a:r>
              <a:rPr lang="de-DE" sz="1300" dirty="0"/>
              <a:t> </a:t>
            </a:r>
            <a:r>
              <a:rPr lang="de-DE" sz="1300" dirty="0" err="1"/>
              <a:t>of</a:t>
            </a:r>
            <a:r>
              <a:rPr lang="de-DE" sz="1300" dirty="0"/>
              <a:t> </a:t>
            </a:r>
            <a:r>
              <a:rPr lang="de-DE" sz="1300" dirty="0" err="1"/>
              <a:t>Feshbach</a:t>
            </a:r>
            <a:r>
              <a:rPr lang="de-DE" sz="1300" dirty="0"/>
              <a:t> </a:t>
            </a:r>
            <a:r>
              <a:rPr lang="de-DE" sz="1300" dirty="0" err="1"/>
              <a:t>resonances</a:t>
            </a:r>
            <a:r>
              <a:rPr lang="de-DE" sz="1300" dirty="0"/>
              <a:t>!! </a:t>
            </a:r>
            <a:r>
              <a:rPr lang="de-DE" sz="1300" dirty="0" err="1"/>
              <a:t>Metti</a:t>
            </a:r>
            <a:r>
              <a:rPr lang="de-DE" sz="1300" dirty="0"/>
              <a:t> </a:t>
            </a:r>
            <a:r>
              <a:rPr lang="de-DE" sz="1300" dirty="0" err="1"/>
              <a:t>il</a:t>
            </a:r>
            <a:r>
              <a:rPr lang="de-DE" sz="1300" dirty="0"/>
              <a:t> </a:t>
            </a:r>
            <a:r>
              <a:rPr lang="de-DE" sz="1300" dirty="0" err="1"/>
              <a:t>grafico</a:t>
            </a:r>
            <a:r>
              <a:rPr lang="de-DE" sz="1300" dirty="0"/>
              <a:t> </a:t>
            </a:r>
            <a:r>
              <a:rPr lang="de-DE" sz="1300" dirty="0" err="1"/>
              <a:t>standard</a:t>
            </a:r>
            <a:r>
              <a:rPr lang="de-DE" sz="1300" dirty="0"/>
              <a:t> </a:t>
            </a:r>
            <a:r>
              <a:rPr lang="de-DE" sz="1300" dirty="0" err="1"/>
              <a:t>con</a:t>
            </a:r>
            <a:r>
              <a:rPr lang="de-DE" sz="1300" dirty="0"/>
              <a:t> la </a:t>
            </a:r>
            <a:r>
              <a:rPr lang="de-DE" sz="1300" dirty="0" err="1"/>
              <a:t>formula</a:t>
            </a:r>
            <a:r>
              <a:rPr lang="de-DE" sz="1300" dirty="0"/>
              <a:t> di </a:t>
            </a:r>
            <a:r>
              <a:rPr lang="de-DE" sz="1300" dirty="0" err="1"/>
              <a:t>a_s</a:t>
            </a:r>
            <a:r>
              <a:rPr lang="de-DE" sz="1300" dirty="0"/>
              <a:t> (B)</a:t>
            </a:r>
          </a:p>
          <a:p>
            <a:r>
              <a:rPr lang="de-DE" sz="1300" dirty="0"/>
              <a:t>(</a:t>
            </a:r>
            <a:r>
              <a:rPr lang="de-DE" sz="1300" dirty="0" err="1"/>
              <a:t>Dipolar</a:t>
            </a:r>
            <a:r>
              <a:rPr lang="de-DE" sz="1300" dirty="0"/>
              <a:t> </a:t>
            </a:r>
            <a:r>
              <a:rPr lang="de-DE" sz="1300" dirty="0" err="1"/>
              <a:t>interactions</a:t>
            </a:r>
            <a:r>
              <a:rPr lang="de-DE" sz="1300" dirty="0"/>
              <a:t> </a:t>
            </a:r>
            <a:r>
              <a:rPr lang="de-DE" sz="1300" dirty="0" err="1"/>
              <a:t>can</a:t>
            </a:r>
            <a:r>
              <a:rPr lang="de-DE" sz="1300" dirty="0"/>
              <a:t> </a:t>
            </a:r>
            <a:r>
              <a:rPr lang="de-DE" sz="1300" dirty="0" err="1"/>
              <a:t>be</a:t>
            </a:r>
            <a:r>
              <a:rPr lang="de-DE" sz="1300" dirty="0"/>
              <a:t> </a:t>
            </a:r>
            <a:r>
              <a:rPr lang="de-DE" sz="1300" dirty="0" err="1"/>
              <a:t>tuned</a:t>
            </a:r>
            <a:r>
              <a:rPr lang="de-DE" sz="1300" dirty="0"/>
              <a:t> </a:t>
            </a:r>
            <a:r>
              <a:rPr lang="de-DE" sz="1300" dirty="0" err="1"/>
              <a:t>by</a:t>
            </a:r>
            <a:r>
              <a:rPr lang="de-DE" sz="1300" dirty="0"/>
              <a:t> </a:t>
            </a:r>
            <a:r>
              <a:rPr lang="de-DE" sz="1300" dirty="0" err="1"/>
              <a:t>changing</a:t>
            </a:r>
            <a:r>
              <a:rPr lang="de-DE" sz="1300" dirty="0"/>
              <a:t> </a:t>
            </a:r>
            <a:r>
              <a:rPr lang="de-DE" sz="1300" dirty="0" err="1"/>
              <a:t>the</a:t>
            </a:r>
            <a:r>
              <a:rPr lang="de-DE" sz="1300" dirty="0"/>
              <a:t> </a:t>
            </a:r>
            <a:r>
              <a:rPr lang="de-DE" sz="1300" dirty="0" err="1"/>
              <a:t>orientation</a:t>
            </a:r>
            <a:r>
              <a:rPr lang="de-DE" sz="1300" dirty="0"/>
              <a:t> </a:t>
            </a:r>
            <a:r>
              <a:rPr lang="de-DE" sz="1300" dirty="0" err="1"/>
              <a:t>of</a:t>
            </a:r>
            <a:r>
              <a:rPr lang="de-DE" sz="1300" dirty="0"/>
              <a:t> B </a:t>
            </a:r>
            <a:r>
              <a:rPr lang="de-DE" sz="1300" dirty="0" err="1"/>
              <a:t>external</a:t>
            </a:r>
            <a:r>
              <a:rPr lang="de-DE" sz="1300" dirty="0"/>
              <a:t>, </a:t>
            </a:r>
            <a:r>
              <a:rPr lang="de-DE" sz="1300" dirty="0" err="1"/>
              <a:t>exploiting</a:t>
            </a:r>
            <a:r>
              <a:rPr lang="de-DE" sz="1300" dirty="0"/>
              <a:t> </a:t>
            </a:r>
            <a:r>
              <a:rPr lang="de-DE" sz="1300" dirty="0" err="1"/>
              <a:t>their</a:t>
            </a:r>
            <a:r>
              <a:rPr lang="de-DE" sz="1300" dirty="0"/>
              <a:t> </a:t>
            </a:r>
            <a:r>
              <a:rPr lang="de-DE" sz="1300" dirty="0" err="1"/>
              <a:t>anysotropic</a:t>
            </a:r>
            <a:r>
              <a:rPr lang="de-DE" sz="1300" dirty="0"/>
              <a:t> </a:t>
            </a:r>
            <a:r>
              <a:rPr lang="de-DE" sz="1300" dirty="0" err="1"/>
              <a:t>character</a:t>
            </a:r>
            <a:r>
              <a:rPr lang="de-DE" sz="1300" dirty="0"/>
              <a:t>)</a:t>
            </a:r>
          </a:p>
          <a:p>
            <a:r>
              <a:rPr lang="de-DE" sz="1300" dirty="0" err="1"/>
              <a:t>Two</a:t>
            </a:r>
            <a:r>
              <a:rPr lang="de-DE" sz="1300" dirty="0"/>
              <a:t> fundamental </a:t>
            </a:r>
            <a:r>
              <a:rPr lang="de-DE" sz="1300" dirty="0" err="1"/>
              <a:t>lenght</a:t>
            </a:r>
            <a:r>
              <a:rPr lang="de-DE" sz="1300" dirty="0"/>
              <a:t> </a:t>
            </a:r>
            <a:r>
              <a:rPr lang="de-DE" sz="1300" dirty="0" err="1"/>
              <a:t>scales</a:t>
            </a:r>
            <a:r>
              <a:rPr lang="de-DE" sz="1300" dirty="0"/>
              <a:t>: </a:t>
            </a:r>
            <a:r>
              <a:rPr lang="de-DE" sz="1300" dirty="0" err="1"/>
              <a:t>a_s</a:t>
            </a:r>
            <a:r>
              <a:rPr lang="de-DE" sz="1300" dirty="0"/>
              <a:t> </a:t>
            </a:r>
            <a:r>
              <a:rPr lang="de-DE" sz="1300" dirty="0" err="1"/>
              <a:t>and</a:t>
            </a:r>
            <a:r>
              <a:rPr lang="de-DE" sz="1300" dirty="0"/>
              <a:t> </a:t>
            </a:r>
            <a:r>
              <a:rPr lang="de-DE" sz="1300" dirty="0" err="1"/>
              <a:t>a_dd</a:t>
            </a:r>
            <a:r>
              <a:rPr lang="de-DE" sz="1300" dirty="0"/>
              <a:t> </a:t>
            </a:r>
            <a:r>
              <a:rPr lang="de-DE" sz="1300" dirty="0">
                <a:sym typeface="Wingdings" panose="05000000000000000000" pitchFamily="2" charset="2"/>
              </a:rPr>
              <a:t> </a:t>
            </a:r>
            <a:r>
              <a:rPr lang="de-DE" sz="1300" dirty="0" err="1">
                <a:sym typeface="Wingdings" panose="05000000000000000000" pitchFamily="2" charset="2"/>
              </a:rPr>
              <a:t>epsilon_dd</a:t>
            </a:r>
            <a:r>
              <a:rPr lang="de-DE" sz="1300" dirty="0">
                <a:sym typeface="Wingdings" panose="05000000000000000000" pitchFamily="2" charset="2"/>
              </a:rPr>
              <a:t>. Tuning a-s </a:t>
            </a:r>
            <a:r>
              <a:rPr lang="de-DE" sz="1300" dirty="0" err="1">
                <a:sym typeface="Wingdings" panose="05000000000000000000" pitchFamily="2" charset="2"/>
              </a:rPr>
              <a:t>means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tuning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the</a:t>
            </a:r>
            <a:r>
              <a:rPr lang="de-DE" sz="1300" dirty="0">
                <a:sym typeface="Wingdings" panose="05000000000000000000" pitchFamily="2" charset="2"/>
              </a:rPr>
              <a:t> relative </a:t>
            </a:r>
            <a:r>
              <a:rPr lang="de-DE" sz="1300" dirty="0" err="1">
                <a:sym typeface="Wingdings" panose="05000000000000000000" pitchFamily="2" charset="2"/>
              </a:rPr>
              <a:t>strenght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of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contact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and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DDI</a:t>
            </a:r>
            <a:r>
              <a:rPr lang="de-DE" sz="1300" dirty="0">
                <a:sym typeface="Wingdings" panose="05000000000000000000" pitchFamily="2" charset="2"/>
              </a:rPr>
              <a:t>!  This </a:t>
            </a:r>
            <a:r>
              <a:rPr lang="de-DE" sz="1300" dirty="0" err="1">
                <a:sym typeface="Wingdings" panose="05000000000000000000" pitchFamily="2" charset="2"/>
              </a:rPr>
              <a:t>we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use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to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go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into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the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dipole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dominated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regime</a:t>
            </a:r>
            <a:r>
              <a:rPr lang="de-DE" sz="1300" dirty="0">
                <a:sym typeface="Wingdings" panose="05000000000000000000" pitchFamily="2" charset="2"/>
              </a:rPr>
              <a:t>, </a:t>
            </a:r>
            <a:r>
              <a:rPr lang="de-DE" sz="1300" dirty="0" err="1">
                <a:sym typeface="Wingdings" panose="05000000000000000000" pitchFamily="2" charset="2"/>
              </a:rPr>
              <a:t>where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we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expect</a:t>
            </a:r>
            <a:r>
              <a:rPr lang="de-DE" sz="1300" dirty="0">
                <a:sym typeface="Wingdings" panose="05000000000000000000" pitchFamily="2" charset="2"/>
              </a:rPr>
              <a:t> a </a:t>
            </a:r>
            <a:r>
              <a:rPr lang="de-DE" sz="1300" dirty="0" err="1">
                <a:sym typeface="Wingdings" panose="05000000000000000000" pitchFamily="2" charset="2"/>
              </a:rPr>
              <a:t>roton</a:t>
            </a:r>
            <a:r>
              <a:rPr lang="de-DE" sz="1300" dirty="0">
                <a:sym typeface="Wingdings" panose="05000000000000000000" pitchFamily="2" charset="2"/>
              </a:rPr>
              <a:t>!!!</a:t>
            </a:r>
          </a:p>
          <a:p>
            <a:r>
              <a:rPr lang="de-DE" sz="1300" dirty="0">
                <a:sym typeface="Wingdings" panose="05000000000000000000" pitchFamily="2" charset="2"/>
              </a:rPr>
              <a:t>NB: </a:t>
            </a:r>
            <a:r>
              <a:rPr lang="de-DE" sz="1300" dirty="0" err="1">
                <a:sym typeface="Wingdings" panose="05000000000000000000" pitchFamily="2" charset="2"/>
              </a:rPr>
              <a:t>il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grafico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con</a:t>
            </a:r>
            <a:r>
              <a:rPr lang="de-DE" sz="1300" dirty="0">
                <a:sym typeface="Wingdings" panose="05000000000000000000" pitchFamily="2" charset="2"/>
              </a:rPr>
              <a:t> la </a:t>
            </a:r>
            <a:r>
              <a:rPr lang="de-DE" sz="1300" dirty="0" err="1">
                <a:sym typeface="Wingdings" panose="05000000000000000000" pitchFamily="2" charset="2"/>
              </a:rPr>
              <a:t>nostra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a_sVSb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conversion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mettilo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dopo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quando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spieghi</a:t>
            </a:r>
            <a:r>
              <a:rPr lang="de-DE" sz="1300" dirty="0">
                <a:sym typeface="Wingdings" panose="05000000000000000000" pitchFamily="2" charset="2"/>
              </a:rPr>
              <a:t> la </a:t>
            </a:r>
            <a:r>
              <a:rPr lang="de-DE" sz="1300" dirty="0" err="1">
                <a:sym typeface="Wingdings" panose="05000000000000000000" pitchFamily="2" charset="2"/>
              </a:rPr>
              <a:t>exp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sequence</a:t>
            </a:r>
            <a:r>
              <a:rPr lang="de-DE" sz="1300" dirty="0">
                <a:sym typeface="Wingdings" panose="05000000000000000000" pitchFamily="2" charset="2"/>
              </a:rPr>
              <a:t> e </a:t>
            </a:r>
            <a:r>
              <a:rPr lang="de-DE" sz="1300" dirty="0" err="1">
                <a:sym typeface="Wingdings" panose="05000000000000000000" pitchFamily="2" charset="2"/>
              </a:rPr>
              <a:t>fai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vedere</a:t>
            </a:r>
            <a:r>
              <a:rPr lang="de-DE" sz="1300" dirty="0">
                <a:sym typeface="Wingdings" panose="05000000000000000000" pitchFamily="2" charset="2"/>
              </a:rPr>
              <a:t> a </a:t>
            </a:r>
            <a:r>
              <a:rPr lang="de-DE" sz="1300" dirty="0" err="1">
                <a:sym typeface="Wingdings" panose="05000000000000000000" pitchFamily="2" charset="2"/>
              </a:rPr>
              <a:t>che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a_s</a:t>
            </a:r>
            <a:r>
              <a:rPr lang="de-DE" sz="1300" dirty="0">
                <a:sym typeface="Wingdings" panose="05000000000000000000" pitchFamily="2" charset="2"/>
              </a:rPr>
              <a:t> si </a:t>
            </a:r>
            <a:r>
              <a:rPr lang="de-DE" sz="1300" dirty="0" err="1">
                <a:sym typeface="Wingdings" panose="05000000000000000000" pitchFamily="2" charset="2"/>
              </a:rPr>
              <a:t>fa</a:t>
            </a:r>
            <a:r>
              <a:rPr lang="de-DE" sz="1300" dirty="0">
                <a:sym typeface="Wingdings" panose="05000000000000000000" pitchFamily="2" charset="2"/>
              </a:rPr>
              <a:t> la </a:t>
            </a:r>
            <a:r>
              <a:rPr lang="de-DE" sz="1300" dirty="0" err="1">
                <a:sym typeface="Wingdings" panose="05000000000000000000" pitchFamily="2" charset="2"/>
              </a:rPr>
              <a:t>BEC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con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poi</a:t>
            </a:r>
            <a:r>
              <a:rPr lang="de-DE" sz="1300" dirty="0">
                <a:sym typeface="Wingdings" panose="05000000000000000000" pitchFamily="2" charset="2"/>
              </a:rPr>
              <a:t> la </a:t>
            </a:r>
            <a:r>
              <a:rPr lang="de-DE" sz="1300" dirty="0" err="1">
                <a:sym typeface="Wingdings" panose="05000000000000000000" pitchFamily="2" charset="2"/>
              </a:rPr>
              <a:t>freccia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verso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a_s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piu</a:t>
            </a:r>
            <a:r>
              <a:rPr lang="de-DE" sz="1300" dirty="0">
                <a:sym typeface="Wingdings" panose="05000000000000000000" pitchFamily="2" charset="2"/>
              </a:rPr>
              <a:t>‘ </a:t>
            </a:r>
            <a:r>
              <a:rPr lang="de-DE" sz="1300" dirty="0" err="1">
                <a:sym typeface="Wingdings" panose="05000000000000000000" pitchFamily="2" charset="2"/>
              </a:rPr>
              <a:t>basse</a:t>
            </a:r>
            <a:r>
              <a:rPr lang="de-DE" sz="1300" dirty="0">
                <a:sym typeface="Wingdings" panose="05000000000000000000" pitchFamily="2" charset="2"/>
              </a:rPr>
              <a:t>!  </a:t>
            </a:r>
            <a:r>
              <a:rPr lang="de-DE" sz="1300" dirty="0" err="1">
                <a:sym typeface="Wingdings" panose="05000000000000000000" pitchFamily="2" charset="2"/>
              </a:rPr>
              <a:t>vedi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ppt</a:t>
            </a:r>
            <a:r>
              <a:rPr lang="de-DE" sz="1300" dirty="0">
                <a:sym typeface="Wingdings" panose="05000000000000000000" pitchFamily="2" charset="2"/>
              </a:rPr>
              <a:t> </a:t>
            </a:r>
            <a:r>
              <a:rPr lang="de-DE" sz="1300" dirty="0" err="1">
                <a:sym typeface="Wingdings" panose="05000000000000000000" pitchFamily="2" charset="2"/>
              </a:rPr>
              <a:t>Dani</a:t>
            </a:r>
            <a:r>
              <a:rPr lang="de-DE" sz="1300" dirty="0">
                <a:sym typeface="Wingdings" panose="05000000000000000000" pitchFamily="2" charset="2"/>
              </a:rPr>
              <a:t>!</a:t>
            </a:r>
            <a:endParaRPr lang="de-DE" sz="1300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58A5-2720-4CFA-87CF-F3A23AAE54FA}" type="slidenum">
              <a:rPr lang="de-DE" smtClean="0"/>
              <a:pPr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6835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E33E6-7591-4E8F-B14D-A6F96B7AE4C1}" type="datetimeFigureOut">
              <a:rPr lang="it-IT" smtClean="0"/>
              <a:pPr/>
              <a:t>13/11/2017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6986-239F-4E6E-92FA-AE289162D26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E33E6-7591-4E8F-B14D-A6F96B7AE4C1}" type="datetimeFigureOut">
              <a:rPr lang="it-IT" smtClean="0"/>
              <a:pPr/>
              <a:t>13/11/2017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6986-239F-4E6E-92FA-AE289162D26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E33E6-7591-4E8F-B14D-A6F96B7AE4C1}" type="datetimeFigureOut">
              <a:rPr lang="it-IT" smtClean="0"/>
              <a:pPr/>
              <a:t>13/11/2017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6986-239F-4E6E-92FA-AE289162D26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E33E6-7591-4E8F-B14D-A6F96B7AE4C1}" type="datetimeFigureOut">
              <a:rPr lang="it-IT" smtClean="0"/>
              <a:pPr/>
              <a:t>13/11/2017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6986-239F-4E6E-92FA-AE289162D26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E33E6-7591-4E8F-B14D-A6F96B7AE4C1}" type="datetimeFigureOut">
              <a:rPr lang="it-IT" smtClean="0"/>
              <a:pPr/>
              <a:t>13/11/2017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6986-239F-4E6E-92FA-AE289162D26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E33E6-7591-4E8F-B14D-A6F96B7AE4C1}" type="datetimeFigureOut">
              <a:rPr lang="it-IT" smtClean="0"/>
              <a:pPr/>
              <a:t>13/11/2017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6986-239F-4E6E-92FA-AE289162D26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E33E6-7591-4E8F-B14D-A6F96B7AE4C1}" type="datetimeFigureOut">
              <a:rPr lang="it-IT" smtClean="0"/>
              <a:pPr/>
              <a:t>13/11/2017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6986-239F-4E6E-92FA-AE289162D26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E33E6-7591-4E8F-B14D-A6F96B7AE4C1}" type="datetimeFigureOut">
              <a:rPr lang="it-IT" smtClean="0"/>
              <a:pPr/>
              <a:t>13/11/2017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6986-239F-4E6E-92FA-AE289162D26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E33E6-7591-4E8F-B14D-A6F96B7AE4C1}" type="datetimeFigureOut">
              <a:rPr lang="it-IT" smtClean="0"/>
              <a:pPr/>
              <a:t>13/11/2017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6986-239F-4E6E-92FA-AE289162D26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E33E6-7591-4E8F-B14D-A6F96B7AE4C1}" type="datetimeFigureOut">
              <a:rPr lang="it-IT" smtClean="0"/>
              <a:pPr/>
              <a:t>13/11/2017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6986-239F-4E6E-92FA-AE289162D26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E33E6-7591-4E8F-B14D-A6F96B7AE4C1}" type="datetimeFigureOut">
              <a:rPr lang="it-IT" smtClean="0"/>
              <a:pPr/>
              <a:t>13/11/2017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6986-239F-4E6E-92FA-AE289162D26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E33E6-7591-4E8F-B14D-A6F96B7AE4C1}" type="datetimeFigureOut">
              <a:rPr lang="it-IT" smtClean="0"/>
              <a:pPr/>
              <a:t>13/11/2017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46986-239F-4E6E-92FA-AE289162D26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19.png"/><Relationship Id="rId10" Type="http://schemas.openxmlformats.org/officeDocument/2006/relationships/image" Target="../media/image27.png"/><Relationship Id="rId4" Type="http://schemas.openxmlformats.org/officeDocument/2006/relationships/image" Target="../media/image20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22.png"/><Relationship Id="rId21" Type="http://schemas.openxmlformats.org/officeDocument/2006/relationships/image" Target="../media/image37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19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10" Type="http://schemas.openxmlformats.org/officeDocument/2006/relationships/image" Target="../media/image21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6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22.png"/><Relationship Id="rId21" Type="http://schemas.openxmlformats.org/officeDocument/2006/relationships/image" Target="../media/image37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5" Type="http://schemas.openxmlformats.org/officeDocument/2006/relationships/image" Target="../media/image19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10" Type="http://schemas.openxmlformats.org/officeDocument/2006/relationships/image" Target="../media/image21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6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22.png"/><Relationship Id="rId21" Type="http://schemas.openxmlformats.org/officeDocument/2006/relationships/image" Target="../media/image37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5" Type="http://schemas.openxmlformats.org/officeDocument/2006/relationships/image" Target="../media/image19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10" Type="http://schemas.openxmlformats.org/officeDocument/2006/relationships/image" Target="../media/image21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6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7.png"/><Relationship Id="rId9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3.png"/><Relationship Id="rId5" Type="http://schemas.openxmlformats.org/officeDocument/2006/relationships/image" Target="../media/image58.png"/><Relationship Id="rId10" Type="http://schemas.openxmlformats.org/officeDocument/2006/relationships/image" Target="../media/image62.png"/><Relationship Id="rId4" Type="http://schemas.openxmlformats.org/officeDocument/2006/relationships/image" Target="../media/image57.png"/><Relationship Id="rId9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26.png"/><Relationship Id="rId7" Type="http://schemas.openxmlformats.org/officeDocument/2006/relationships/image" Target="../media/image76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0.png"/><Relationship Id="rId9" Type="http://schemas.openxmlformats.org/officeDocument/2006/relationships/image" Target="../media/image7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26.png"/><Relationship Id="rId7" Type="http://schemas.openxmlformats.org/officeDocument/2006/relationships/image" Target="../media/image76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81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0.png"/><Relationship Id="rId9" Type="http://schemas.openxmlformats.org/officeDocument/2006/relationships/image" Target="../media/image8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8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70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21.png"/><Relationship Id="rId7" Type="http://schemas.openxmlformats.org/officeDocument/2006/relationships/image" Target="../media/image70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21.png"/><Relationship Id="rId7" Type="http://schemas.openxmlformats.org/officeDocument/2006/relationships/image" Target="../media/image70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9" Type="http://schemas.openxmlformats.org/officeDocument/2006/relationships/image" Target="../media/image85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jpe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2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Relationship Id="rId9" Type="http://schemas.openxmlformats.org/officeDocument/2006/relationships/image" Target="../media/image13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0" y="116632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>
                <a:latin typeface="+mj-lt"/>
                <a:ea typeface="Gungsuh" pitchFamily="18" charset="-127"/>
              </a:rPr>
              <a:t>Observation of the </a:t>
            </a:r>
          </a:p>
          <a:p>
            <a:pPr algn="ctr"/>
            <a:r>
              <a:rPr lang="it-IT" sz="4400" b="1">
                <a:latin typeface="+mj-lt"/>
                <a:ea typeface="Gungsuh" pitchFamily="18" charset="-127"/>
              </a:rPr>
              <a:t>roton mode excitation </a:t>
            </a:r>
          </a:p>
          <a:p>
            <a:pPr algn="ctr"/>
            <a:r>
              <a:rPr lang="it-IT" sz="4400" b="1">
                <a:latin typeface="+mj-lt"/>
                <a:ea typeface="Gungsuh" pitchFamily="18" charset="-127"/>
              </a:rPr>
              <a:t>in a dipolar </a:t>
            </a:r>
          </a:p>
          <a:p>
            <a:pPr algn="ctr"/>
            <a:r>
              <a:rPr lang="it-IT" sz="4400" b="1">
                <a:latin typeface="+mj-lt"/>
                <a:ea typeface="Gungsuh" pitchFamily="18" charset="-127"/>
              </a:rPr>
              <a:t>Bose-Einstein condensate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0" y="5157192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>
                <a:latin typeface="+mj-lt"/>
              </a:rPr>
              <a:t>Giulia Faraoni</a:t>
            </a:r>
          </a:p>
        </p:txBody>
      </p:sp>
      <p:pic>
        <p:nvPicPr>
          <p:cNvPr id="7" name="Picture 2" descr="Risultati immagini per unifi 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3025" cy="1446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Simon Baier\Desktop\Uni\Masterarbeit\midterm review\AF\Uni_Logo_4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0"/>
            <a:ext cx="1043608" cy="20733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0" y="3307631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err="1">
                <a:solidFill>
                  <a:srgbClr val="002060"/>
                </a:solidFill>
                <a:latin typeface="Kristen ITC" pitchFamily="66" charset="0"/>
                <a:ea typeface="Gungsuh" pitchFamily="18" charset="-127"/>
              </a:rPr>
              <a:t>11</a:t>
            </a:r>
            <a:r>
              <a:rPr lang="it-IT" sz="4400" baseline="30000" dirty="0" err="1">
                <a:solidFill>
                  <a:srgbClr val="002060"/>
                </a:solidFill>
                <a:latin typeface="Kristen ITC" pitchFamily="66" charset="0"/>
                <a:ea typeface="Gungsuh" pitchFamily="18" charset="-127"/>
              </a:rPr>
              <a:t>th</a:t>
            </a:r>
            <a:r>
              <a:rPr lang="it-IT" sz="4400" baseline="30000" dirty="0">
                <a:solidFill>
                  <a:srgbClr val="002060"/>
                </a:solidFill>
                <a:latin typeface="Kristen ITC" pitchFamily="66" charset="0"/>
                <a:ea typeface="Gungsuh" pitchFamily="18" charset="-127"/>
              </a:rPr>
              <a:t> </a:t>
            </a:r>
            <a:r>
              <a:rPr lang="it-IT" sz="4400" dirty="0">
                <a:solidFill>
                  <a:srgbClr val="002060"/>
                </a:solidFill>
                <a:latin typeface="Kristen ITC" pitchFamily="66" charset="0"/>
                <a:ea typeface="Gungsuh" pitchFamily="18" charset="-127"/>
              </a:rPr>
              <a:t> </a:t>
            </a:r>
            <a:r>
              <a:rPr lang="it-IT" sz="4400" err="1">
                <a:solidFill>
                  <a:srgbClr val="002060"/>
                </a:solidFill>
                <a:latin typeface="Kristen ITC" pitchFamily="66" charset="0"/>
                <a:ea typeface="Gungsuh" pitchFamily="18" charset="-127"/>
              </a:rPr>
              <a:t>PhD</a:t>
            </a:r>
            <a:r>
              <a:rPr lang="it-IT" sz="4400">
                <a:solidFill>
                  <a:srgbClr val="002060"/>
                </a:solidFill>
                <a:latin typeface="Kristen ITC" pitchFamily="66" charset="0"/>
                <a:ea typeface="Gungsuh" pitchFamily="18" charset="-127"/>
              </a:rPr>
              <a:t> Di ssertation</a:t>
            </a:r>
            <a:endParaRPr lang="it-IT" sz="4400" dirty="0">
              <a:solidFill>
                <a:srgbClr val="002060"/>
              </a:solidFill>
              <a:latin typeface="Kristen ITC" pitchFamily="66" charset="0"/>
              <a:ea typeface="Gungsuh" pitchFamily="18" charset="-127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0" y="5949280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>
                <a:latin typeface="+mj-lt"/>
              </a:rPr>
              <a:t>Sesto Fiorentino, July 20</a:t>
            </a:r>
            <a:r>
              <a:rPr lang="it-IT" sz="2800" b="1" baseline="30000">
                <a:latin typeface="+mj-lt"/>
              </a:rPr>
              <a:t>th</a:t>
            </a:r>
            <a:r>
              <a:rPr lang="it-IT" sz="2800" b="1">
                <a:latin typeface="+mj-lt"/>
              </a:rPr>
              <a:t> 2017</a:t>
            </a:r>
          </a:p>
        </p:txBody>
      </p:sp>
      <p:pic>
        <p:nvPicPr>
          <p:cNvPr id="3076" name="Picture 4" descr="C:\Users\Giulia\Desktop\PhD_dessertation\Immagini_ppt\BandaBiscott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8445" y="3429000"/>
            <a:ext cx="3760059" cy="1728192"/>
          </a:xfrm>
          <a:prstGeom prst="rect">
            <a:avLst/>
          </a:prstGeom>
          <a:noFill/>
        </p:spPr>
      </p:pic>
      <p:sp>
        <p:nvSpPr>
          <p:cNvPr id="15" name="CasellaDiTesto 14"/>
          <p:cNvSpPr txBox="1"/>
          <p:nvPr/>
        </p:nvSpPr>
        <p:spPr>
          <a:xfrm>
            <a:off x="0" y="4077072"/>
            <a:ext cx="5508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>
                <a:solidFill>
                  <a:srgbClr val="002060"/>
                </a:solidFill>
                <a:latin typeface="Kristen ITC" pitchFamily="66" charset="0"/>
              </a:rPr>
              <a:t>Department of Physics and Astronomy</a:t>
            </a:r>
          </a:p>
          <a:p>
            <a:pPr algn="ctr"/>
            <a:r>
              <a:rPr lang="it-IT" sz="2000">
                <a:solidFill>
                  <a:srgbClr val="002060"/>
                </a:solidFill>
                <a:latin typeface="Kristen ITC" pitchFamily="66" charset="0"/>
              </a:rPr>
              <a:t>University of Florence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563888" y="3307631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>
                <a:solidFill>
                  <a:srgbClr val="FFFF00"/>
                </a:solidFill>
                <a:latin typeface="Kristen ITC" pitchFamily="66" charset="0"/>
                <a:ea typeface="Gungsuh" pitchFamily="18" charset="-127"/>
              </a:rPr>
              <a:t>e</a:t>
            </a:r>
            <a:endParaRPr lang="it-IT" sz="4400" dirty="0">
              <a:solidFill>
                <a:srgbClr val="FFFF00"/>
              </a:solidFill>
              <a:latin typeface="Kristen ITC" pitchFamily="66" charset="0"/>
              <a:ea typeface="Gungsuh" pitchFamily="18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/>
              <a:t>Elementary</a:t>
            </a:r>
            <a:r>
              <a:rPr lang="it-IT" sz="2800" b="1" dirty="0"/>
              <a:t> </a:t>
            </a:r>
            <a:r>
              <a:rPr lang="it-IT" sz="2800" b="1" dirty="0" err="1"/>
              <a:t>excitations</a:t>
            </a:r>
            <a:r>
              <a:rPr lang="it-IT" sz="2800" b="1" dirty="0"/>
              <a:t> in </a:t>
            </a:r>
            <a:r>
              <a:rPr lang="it-IT" sz="2800" b="1" baseline="30000" dirty="0"/>
              <a:t>4</a:t>
            </a:r>
            <a:r>
              <a:rPr lang="it-IT" sz="2800" b="1" dirty="0"/>
              <a:t>He </a:t>
            </a:r>
            <a:r>
              <a:rPr lang="it-IT" sz="2800" b="1" dirty="0">
                <a:latin typeface="+mj-lt"/>
              </a:rPr>
              <a:t> </a:t>
            </a:r>
          </a:p>
        </p:txBody>
      </p:sp>
      <p:sp>
        <p:nvSpPr>
          <p:cNvPr id="5" name="CasellaDiTesto 6"/>
          <p:cNvSpPr txBox="1"/>
          <p:nvPr/>
        </p:nvSpPr>
        <p:spPr>
          <a:xfrm>
            <a:off x="0" y="69269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>
                <a:solidFill>
                  <a:srgbClr val="FF0000"/>
                </a:solidFill>
              </a:rPr>
              <a:t>Dispersion</a:t>
            </a:r>
            <a:r>
              <a:rPr lang="it-IT" sz="2000" b="1" dirty="0">
                <a:solidFill>
                  <a:srgbClr val="FF0000"/>
                </a:solidFill>
              </a:rPr>
              <a:t> relation</a:t>
            </a:r>
            <a:r>
              <a:rPr lang="it-IT" sz="2000" dirty="0"/>
              <a:t> for a </a:t>
            </a:r>
            <a:r>
              <a:rPr lang="it-IT" sz="2000" dirty="0" err="1"/>
              <a:t>particle</a:t>
            </a:r>
            <a:r>
              <a:rPr lang="it-IT" sz="2000" dirty="0"/>
              <a:t> = relation </a:t>
            </a:r>
            <a:r>
              <a:rPr lang="it-IT" sz="2000" dirty="0" err="1"/>
              <a:t>between</a:t>
            </a:r>
            <a:r>
              <a:rPr lang="it-IT" sz="2000" dirty="0"/>
              <a:t> </a:t>
            </a:r>
            <a:r>
              <a:rPr lang="it-IT" sz="2000" i="1" dirty="0" err="1">
                <a:solidFill>
                  <a:srgbClr val="0070C0"/>
                </a:solidFill>
              </a:rPr>
              <a:t>energy</a:t>
            </a:r>
            <a:r>
              <a:rPr lang="it-IT" sz="2000" dirty="0"/>
              <a:t> and </a:t>
            </a:r>
            <a:r>
              <a:rPr lang="it-IT" sz="2000" i="1" dirty="0" err="1">
                <a:solidFill>
                  <a:srgbClr val="0070C0"/>
                </a:solidFill>
              </a:rPr>
              <a:t>momentum</a:t>
            </a:r>
            <a:endParaRPr lang="it-IT" sz="2000" i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6"/>
              <p:cNvSpPr txBox="1"/>
              <p:nvPr/>
            </p:nvSpPr>
            <p:spPr>
              <a:xfrm>
                <a:off x="1151620" y="1092806"/>
                <a:ext cx="4788532" cy="47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/>
                  <a:t>(For a </a:t>
                </a:r>
                <a:r>
                  <a:rPr lang="it-IT" sz="1600" dirty="0" err="1"/>
                  <a:t>particle</a:t>
                </a:r>
                <a:r>
                  <a:rPr lang="it-IT" sz="1600" dirty="0"/>
                  <a:t> of mass </a:t>
                </a:r>
                <a:r>
                  <a:rPr lang="it-IT" sz="1600" i="1" dirty="0"/>
                  <a:t>m</a:t>
                </a:r>
                <a:r>
                  <a:rPr lang="it-IT" sz="1600" dirty="0"/>
                  <a:t> in free </a:t>
                </a:r>
                <a:r>
                  <a:rPr lang="it-IT" sz="1600" dirty="0" err="1"/>
                  <a:t>space</a:t>
                </a:r>
                <a:r>
                  <a:rPr lang="it-IT" sz="1600" dirty="0"/>
                  <a:t>:</a:t>
                </a:r>
                <a14:m>
                  <m:oMath xmlns:m="http://schemas.openxmlformats.org/officeDocument/2006/math">
                    <m:r>
                      <a:rPr lang="de-DE" sz="16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it-IT" sz="1600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620" y="1092806"/>
                <a:ext cx="4788532" cy="476221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764" b="-512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5256076" y="1196752"/>
                <a:ext cx="24842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/>
                  <a:t>for a </a:t>
                </a:r>
                <a:r>
                  <a:rPr lang="it-IT" sz="1600" dirty="0" err="1"/>
                  <a:t>photon</a:t>
                </a:r>
                <a:r>
                  <a:rPr lang="it-IT" sz="1600" dirty="0"/>
                  <a:t>:</a:t>
                </a:r>
                <a14:m>
                  <m:oMath xmlns:m="http://schemas.openxmlformats.org/officeDocument/2006/math">
                    <m:r>
                      <a:rPr lang="de-DE" sz="16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𝑝𝑐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 ) </m:t>
                    </m:r>
                  </m:oMath>
                </a14:m>
                <a:endParaRPr lang="it-IT" sz="1600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076" y="1196752"/>
                <a:ext cx="2484276" cy="338554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1225" t="-5357" b="-214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3805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/>
              <a:t>Elementary</a:t>
            </a:r>
            <a:r>
              <a:rPr lang="it-IT" sz="2800" b="1" dirty="0"/>
              <a:t> </a:t>
            </a:r>
            <a:r>
              <a:rPr lang="it-IT" sz="2800" b="1" dirty="0" err="1"/>
              <a:t>excitations</a:t>
            </a:r>
            <a:r>
              <a:rPr lang="it-IT" sz="2800" b="1" dirty="0"/>
              <a:t> in </a:t>
            </a:r>
            <a:r>
              <a:rPr lang="it-IT" sz="2800" b="1" baseline="30000" dirty="0"/>
              <a:t>4</a:t>
            </a:r>
            <a:r>
              <a:rPr lang="it-IT" sz="2800" b="1" dirty="0"/>
              <a:t>He </a:t>
            </a:r>
            <a:r>
              <a:rPr lang="it-IT" sz="2800" b="1" dirty="0">
                <a:latin typeface="+mj-lt"/>
              </a:rPr>
              <a:t> </a:t>
            </a:r>
          </a:p>
        </p:txBody>
      </p:sp>
      <p:sp>
        <p:nvSpPr>
          <p:cNvPr id="5" name="CasellaDiTesto 6"/>
          <p:cNvSpPr txBox="1"/>
          <p:nvPr/>
        </p:nvSpPr>
        <p:spPr>
          <a:xfrm>
            <a:off x="0" y="69269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>
                <a:solidFill>
                  <a:srgbClr val="FF0000"/>
                </a:solidFill>
              </a:rPr>
              <a:t>Dispersion</a:t>
            </a:r>
            <a:r>
              <a:rPr lang="it-IT" sz="2000" b="1" dirty="0">
                <a:solidFill>
                  <a:srgbClr val="FF0000"/>
                </a:solidFill>
              </a:rPr>
              <a:t> relation</a:t>
            </a:r>
            <a:r>
              <a:rPr lang="it-IT" sz="2000" dirty="0"/>
              <a:t> for a </a:t>
            </a:r>
            <a:r>
              <a:rPr lang="it-IT" sz="2000" dirty="0" err="1"/>
              <a:t>particle</a:t>
            </a:r>
            <a:r>
              <a:rPr lang="it-IT" sz="2000" dirty="0"/>
              <a:t> = relation </a:t>
            </a:r>
            <a:r>
              <a:rPr lang="it-IT" sz="2000" dirty="0" err="1"/>
              <a:t>between</a:t>
            </a:r>
            <a:r>
              <a:rPr lang="it-IT" sz="2000" dirty="0"/>
              <a:t> </a:t>
            </a:r>
            <a:r>
              <a:rPr lang="it-IT" sz="2000" i="1" dirty="0" err="1">
                <a:solidFill>
                  <a:srgbClr val="0070C0"/>
                </a:solidFill>
              </a:rPr>
              <a:t>energy</a:t>
            </a:r>
            <a:r>
              <a:rPr lang="it-IT" sz="2000" dirty="0"/>
              <a:t> and </a:t>
            </a:r>
            <a:r>
              <a:rPr lang="it-IT" sz="2000" i="1" dirty="0" err="1">
                <a:solidFill>
                  <a:srgbClr val="0070C0"/>
                </a:solidFill>
              </a:rPr>
              <a:t>momentum</a:t>
            </a:r>
            <a:endParaRPr lang="it-IT" sz="2000" i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6"/>
              <p:cNvSpPr txBox="1"/>
              <p:nvPr/>
            </p:nvSpPr>
            <p:spPr>
              <a:xfrm>
                <a:off x="1151620" y="1092806"/>
                <a:ext cx="4788532" cy="47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/>
                  <a:t>(For a </a:t>
                </a:r>
                <a:r>
                  <a:rPr lang="it-IT" sz="1600" dirty="0" err="1"/>
                  <a:t>particle</a:t>
                </a:r>
                <a:r>
                  <a:rPr lang="it-IT" sz="1600" dirty="0"/>
                  <a:t> of mass </a:t>
                </a:r>
                <a:r>
                  <a:rPr lang="it-IT" sz="1600" i="1" dirty="0"/>
                  <a:t>m</a:t>
                </a:r>
                <a:r>
                  <a:rPr lang="it-IT" sz="1600" dirty="0"/>
                  <a:t> in free </a:t>
                </a:r>
                <a:r>
                  <a:rPr lang="it-IT" sz="1600" dirty="0" err="1"/>
                  <a:t>space</a:t>
                </a:r>
                <a:r>
                  <a:rPr lang="it-IT" sz="1600" dirty="0"/>
                  <a:t>:</a:t>
                </a:r>
                <a14:m>
                  <m:oMath xmlns:m="http://schemas.openxmlformats.org/officeDocument/2006/math">
                    <m:r>
                      <a:rPr lang="de-DE" sz="16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it-IT" sz="1600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620" y="1092806"/>
                <a:ext cx="4788532" cy="476221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764" b="-512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5256076" y="1196752"/>
                <a:ext cx="24842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/>
                  <a:t>for a </a:t>
                </a:r>
                <a:r>
                  <a:rPr lang="it-IT" sz="1600" dirty="0" err="1"/>
                  <a:t>photon</a:t>
                </a:r>
                <a:r>
                  <a:rPr lang="it-IT" sz="1600" dirty="0"/>
                  <a:t>:</a:t>
                </a:r>
                <a14:m>
                  <m:oMath xmlns:m="http://schemas.openxmlformats.org/officeDocument/2006/math">
                    <m:r>
                      <a:rPr lang="de-DE" sz="16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𝑝𝑐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 ) </m:t>
                    </m:r>
                  </m:oMath>
                </a14:m>
                <a:endParaRPr lang="it-IT" sz="1600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076" y="1196752"/>
                <a:ext cx="2484276" cy="338554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1225" t="-5357" b="-214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27684" y="1700808"/>
                <a:ext cx="5616624" cy="1062535"/>
              </a:xfrm>
              <a:prstGeom prst="rect">
                <a:avLst/>
              </a:prstGeom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solidFill>
                      <a:srgbClr val="FF0000"/>
                    </a:solidFill>
                  </a:rPr>
                  <a:t>1941, </a:t>
                </a:r>
                <a:r>
                  <a:rPr lang="de-DE" dirty="0" err="1">
                    <a:solidFill>
                      <a:srgbClr val="FF0000"/>
                    </a:solidFill>
                  </a:rPr>
                  <a:t>Landau‘s</a:t>
                </a:r>
                <a:r>
                  <a:rPr lang="de-DE" dirty="0">
                    <a:solidFill>
                      <a:srgbClr val="FF0000"/>
                    </a:solidFill>
                  </a:rPr>
                  <a:t> </a:t>
                </a:r>
                <a:r>
                  <a:rPr lang="de-DE" dirty="0" err="1">
                    <a:solidFill>
                      <a:srgbClr val="FF0000"/>
                    </a:solidFill>
                  </a:rPr>
                  <a:t>dispersion</a:t>
                </a:r>
                <a:r>
                  <a:rPr lang="de-DE" dirty="0">
                    <a:solidFill>
                      <a:srgbClr val="FF0000"/>
                    </a:solidFill>
                  </a:rPr>
                  <a:t> </a:t>
                </a:r>
                <a:r>
                  <a:rPr lang="de-DE" dirty="0" err="1">
                    <a:solidFill>
                      <a:srgbClr val="FF0000"/>
                    </a:solidFill>
                  </a:rPr>
                  <a:t>relation</a:t>
                </a:r>
                <a:r>
                  <a:rPr lang="de-DE" dirty="0"/>
                  <a:t> </a:t>
                </a:r>
              </a:p>
              <a:p>
                <a:pPr algn="ctr"/>
                <a:r>
                  <a:rPr lang="de-DE" dirty="0" err="1">
                    <a:sym typeface="Wingdings" panose="05000000000000000000" pitchFamily="2" charset="2"/>
                  </a:rPr>
                  <a:t>Two</a:t>
                </a:r>
                <a:r>
                  <a:rPr lang="de-DE" dirty="0">
                    <a:sym typeface="Wingdings" panose="05000000000000000000" pitchFamily="2" charset="2"/>
                  </a:rPr>
                  <a:t> </a:t>
                </a:r>
                <a:r>
                  <a:rPr lang="de-DE" dirty="0" err="1">
                    <a:sym typeface="Wingdings" panose="05000000000000000000" pitchFamily="2" charset="2"/>
                  </a:rPr>
                  <a:t>kinds</a:t>
                </a:r>
                <a:r>
                  <a:rPr lang="de-DE" dirty="0">
                    <a:sym typeface="Wingdings" panose="05000000000000000000" pitchFamily="2" charset="2"/>
                  </a:rPr>
                  <a:t> of </a:t>
                </a:r>
                <a:r>
                  <a:rPr lang="de-DE" dirty="0" err="1">
                    <a:sym typeface="Wingdings" panose="05000000000000000000" pitchFamily="2" charset="2"/>
                  </a:rPr>
                  <a:t>low-energy</a:t>
                </a:r>
                <a:r>
                  <a:rPr lang="de-DE" dirty="0">
                    <a:sym typeface="Wingdings" panose="05000000000000000000" pitchFamily="2" charset="2"/>
                  </a:rPr>
                  <a:t> </a:t>
                </a:r>
                <a:r>
                  <a:rPr lang="de-DE" dirty="0" err="1">
                    <a:sym typeface="Wingdings" panose="05000000000000000000" pitchFamily="2" charset="2"/>
                  </a:rPr>
                  <a:t>elementary</a:t>
                </a:r>
                <a:r>
                  <a:rPr lang="de-DE" dirty="0">
                    <a:sym typeface="Wingdings" panose="05000000000000000000" pitchFamily="2" charset="2"/>
                  </a:rPr>
                  <a:t> </a:t>
                </a:r>
                <a:r>
                  <a:rPr lang="de-DE" dirty="0" err="1">
                    <a:sym typeface="Wingdings" panose="05000000000000000000" pitchFamily="2" charset="2"/>
                  </a:rPr>
                  <a:t>excitations</a:t>
                </a:r>
                <a:r>
                  <a:rPr lang="de-DE" dirty="0">
                    <a:sym typeface="Wingdings" panose="05000000000000000000" pitchFamily="2" charset="2"/>
                  </a:rPr>
                  <a:t> in </a:t>
                </a:r>
                <a:r>
                  <a:rPr lang="de-DE" baseline="30000" dirty="0">
                    <a:sym typeface="Wingdings" panose="05000000000000000000" pitchFamily="2" charset="2"/>
                  </a:rPr>
                  <a:t>4</a:t>
                </a:r>
                <a:r>
                  <a:rPr lang="de-DE" dirty="0">
                    <a:sym typeface="Wingdings" panose="05000000000000000000" pitchFamily="2" charset="2"/>
                  </a:rPr>
                  <a:t>He:</a:t>
                </a:r>
              </a:p>
              <a:p>
                <a:pPr algn="ctr"/>
                <a:r>
                  <a:rPr lang="de-DE" dirty="0" err="1">
                    <a:sym typeface="Wingdings" panose="05000000000000000000" pitchFamily="2" charset="2"/>
                  </a:rPr>
                  <a:t>phonons</a:t>
                </a:r>
                <a:r>
                  <a:rPr lang="de-DE" dirty="0">
                    <a:sym typeface="Wingdings" panose="05000000000000000000" pitchFamily="2" charset="2"/>
                  </a:rPr>
                  <a:t> (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𝐸</m:t>
                    </m:r>
                    <m:r>
                      <a:rPr lang="de-DE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𝑝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𝑐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de-DE" dirty="0">
                    <a:sym typeface="Wingdings" panose="05000000000000000000" pitchFamily="2" charset="2"/>
                  </a:rPr>
                  <a:t>  </a:t>
                </a:r>
                <a:r>
                  <a:rPr lang="de-DE" dirty="0"/>
                  <a:t>+  </a:t>
                </a:r>
                <a:r>
                  <a:rPr lang="de-DE" b="1" dirty="0" err="1">
                    <a:solidFill>
                      <a:srgbClr val="0070C0"/>
                    </a:solidFill>
                  </a:rPr>
                  <a:t>rotons</a:t>
                </a:r>
                <a:r>
                  <a:rPr lang="de-DE" dirty="0"/>
                  <a:t> (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 ∆+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de-DE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de-DE" dirty="0"/>
                  <a:t>)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684" y="1700808"/>
                <a:ext cx="5616624" cy="1062535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284983"/>
            <a:ext cx="4847276" cy="3069941"/>
          </a:xfrm>
          <a:prstGeom prst="rect">
            <a:avLst/>
          </a:prstGeom>
        </p:spPr>
      </p:pic>
      <p:sp>
        <p:nvSpPr>
          <p:cNvPr id="28" name="CasellaDiTesto 22"/>
          <p:cNvSpPr txBox="1"/>
          <p:nvPr/>
        </p:nvSpPr>
        <p:spPr>
          <a:xfrm rot="18923116">
            <a:off x="1491637" y="5221120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err="1">
                <a:solidFill>
                  <a:srgbClr val="0070C0"/>
                </a:solidFill>
                <a:ea typeface="Cambria Math"/>
              </a:rPr>
              <a:t>phonon</a:t>
            </a:r>
            <a:endParaRPr lang="it-IT" sz="1600" b="1" i="1" dirty="0">
              <a:solidFill>
                <a:srgbClr val="0070C0"/>
              </a:solidFill>
            </a:endParaRPr>
          </a:p>
        </p:txBody>
      </p:sp>
      <p:sp>
        <p:nvSpPr>
          <p:cNvPr id="29" name="CasellaDiTesto 22"/>
          <p:cNvSpPr txBox="1"/>
          <p:nvPr/>
        </p:nvSpPr>
        <p:spPr>
          <a:xfrm>
            <a:off x="3031502" y="4437112"/>
            <a:ext cx="748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err="1">
                <a:solidFill>
                  <a:srgbClr val="0070C0"/>
                </a:solidFill>
                <a:ea typeface="Cambria Math"/>
              </a:rPr>
              <a:t>roton</a:t>
            </a:r>
            <a:endParaRPr lang="it-IT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999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/>
              <a:t>Elementary</a:t>
            </a:r>
            <a:r>
              <a:rPr lang="it-IT" sz="2800" b="1" dirty="0"/>
              <a:t> </a:t>
            </a:r>
            <a:r>
              <a:rPr lang="it-IT" sz="2800" b="1" dirty="0" err="1"/>
              <a:t>excitations</a:t>
            </a:r>
            <a:r>
              <a:rPr lang="it-IT" sz="2800" b="1" dirty="0"/>
              <a:t> in </a:t>
            </a:r>
            <a:r>
              <a:rPr lang="it-IT" sz="2800" b="1" baseline="30000" dirty="0"/>
              <a:t>4</a:t>
            </a:r>
            <a:r>
              <a:rPr lang="it-IT" sz="2800" b="1" dirty="0"/>
              <a:t>He </a:t>
            </a:r>
            <a:r>
              <a:rPr lang="it-IT" sz="2800" b="1" dirty="0">
                <a:latin typeface="+mj-lt"/>
              </a:rPr>
              <a:t> </a:t>
            </a:r>
          </a:p>
        </p:txBody>
      </p:sp>
      <p:sp>
        <p:nvSpPr>
          <p:cNvPr id="5" name="CasellaDiTesto 6"/>
          <p:cNvSpPr txBox="1"/>
          <p:nvPr/>
        </p:nvSpPr>
        <p:spPr>
          <a:xfrm>
            <a:off x="0" y="69269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>
                <a:solidFill>
                  <a:srgbClr val="FF0000"/>
                </a:solidFill>
              </a:rPr>
              <a:t>Dispersion</a:t>
            </a:r>
            <a:r>
              <a:rPr lang="it-IT" sz="2000" b="1" dirty="0">
                <a:solidFill>
                  <a:srgbClr val="FF0000"/>
                </a:solidFill>
              </a:rPr>
              <a:t> relation</a:t>
            </a:r>
            <a:r>
              <a:rPr lang="it-IT" sz="2000" dirty="0"/>
              <a:t> for a </a:t>
            </a:r>
            <a:r>
              <a:rPr lang="it-IT" sz="2000" dirty="0" err="1"/>
              <a:t>particle</a:t>
            </a:r>
            <a:r>
              <a:rPr lang="it-IT" sz="2000" dirty="0"/>
              <a:t> = relation </a:t>
            </a:r>
            <a:r>
              <a:rPr lang="it-IT" sz="2000" dirty="0" err="1"/>
              <a:t>between</a:t>
            </a:r>
            <a:r>
              <a:rPr lang="it-IT" sz="2000" dirty="0"/>
              <a:t> </a:t>
            </a:r>
            <a:r>
              <a:rPr lang="it-IT" sz="2000" i="1" dirty="0" err="1">
                <a:solidFill>
                  <a:srgbClr val="0070C0"/>
                </a:solidFill>
              </a:rPr>
              <a:t>energy</a:t>
            </a:r>
            <a:r>
              <a:rPr lang="it-IT" sz="2000" dirty="0"/>
              <a:t> and </a:t>
            </a:r>
            <a:r>
              <a:rPr lang="it-IT" sz="2000" i="1" dirty="0" err="1">
                <a:solidFill>
                  <a:srgbClr val="0070C0"/>
                </a:solidFill>
              </a:rPr>
              <a:t>momentum</a:t>
            </a:r>
            <a:endParaRPr lang="it-IT" sz="2000" i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6"/>
              <p:cNvSpPr txBox="1"/>
              <p:nvPr/>
            </p:nvSpPr>
            <p:spPr>
              <a:xfrm>
                <a:off x="1151620" y="1092806"/>
                <a:ext cx="4788532" cy="47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/>
                  <a:t>(For a </a:t>
                </a:r>
                <a:r>
                  <a:rPr lang="it-IT" sz="1600" dirty="0" err="1"/>
                  <a:t>particle</a:t>
                </a:r>
                <a:r>
                  <a:rPr lang="it-IT" sz="1600" dirty="0"/>
                  <a:t> of mass </a:t>
                </a:r>
                <a:r>
                  <a:rPr lang="it-IT" sz="1600" i="1" dirty="0"/>
                  <a:t>m</a:t>
                </a:r>
                <a:r>
                  <a:rPr lang="it-IT" sz="1600" dirty="0"/>
                  <a:t> in free </a:t>
                </a:r>
                <a:r>
                  <a:rPr lang="it-IT" sz="1600" dirty="0" err="1"/>
                  <a:t>space</a:t>
                </a:r>
                <a:r>
                  <a:rPr lang="it-IT" sz="1600" dirty="0"/>
                  <a:t>:</a:t>
                </a:r>
                <a14:m>
                  <m:oMath xmlns:m="http://schemas.openxmlformats.org/officeDocument/2006/math">
                    <m:r>
                      <a:rPr lang="de-DE" sz="16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it-IT" sz="1600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620" y="1092806"/>
                <a:ext cx="4788532" cy="476221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764" b="-512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5256076" y="1196752"/>
                <a:ext cx="24842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/>
                  <a:t>for a </a:t>
                </a:r>
                <a:r>
                  <a:rPr lang="it-IT" sz="1600" dirty="0" err="1"/>
                  <a:t>photon</a:t>
                </a:r>
                <a:r>
                  <a:rPr lang="it-IT" sz="1600" dirty="0"/>
                  <a:t>:</a:t>
                </a:r>
                <a14:m>
                  <m:oMath xmlns:m="http://schemas.openxmlformats.org/officeDocument/2006/math">
                    <m:r>
                      <a:rPr lang="de-DE" sz="16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𝑝𝑐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 ) </m:t>
                    </m:r>
                  </m:oMath>
                </a14:m>
                <a:endParaRPr lang="it-IT" sz="1600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076" y="1196752"/>
                <a:ext cx="2484276" cy="338554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1225" t="-5357" b="-214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27684" y="1700808"/>
                <a:ext cx="5616624" cy="1062535"/>
              </a:xfrm>
              <a:prstGeom prst="rect">
                <a:avLst/>
              </a:prstGeom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solidFill>
                      <a:srgbClr val="FF0000"/>
                    </a:solidFill>
                  </a:rPr>
                  <a:t>1941, </a:t>
                </a:r>
                <a:r>
                  <a:rPr lang="de-DE" dirty="0" err="1">
                    <a:solidFill>
                      <a:srgbClr val="FF0000"/>
                    </a:solidFill>
                  </a:rPr>
                  <a:t>Landau‘s</a:t>
                </a:r>
                <a:r>
                  <a:rPr lang="de-DE" dirty="0">
                    <a:solidFill>
                      <a:srgbClr val="FF0000"/>
                    </a:solidFill>
                  </a:rPr>
                  <a:t> </a:t>
                </a:r>
                <a:r>
                  <a:rPr lang="de-DE" dirty="0" err="1">
                    <a:solidFill>
                      <a:srgbClr val="FF0000"/>
                    </a:solidFill>
                  </a:rPr>
                  <a:t>dispersion</a:t>
                </a:r>
                <a:r>
                  <a:rPr lang="de-DE" dirty="0">
                    <a:solidFill>
                      <a:srgbClr val="FF0000"/>
                    </a:solidFill>
                  </a:rPr>
                  <a:t> </a:t>
                </a:r>
                <a:r>
                  <a:rPr lang="de-DE" dirty="0" err="1">
                    <a:solidFill>
                      <a:srgbClr val="FF0000"/>
                    </a:solidFill>
                  </a:rPr>
                  <a:t>relation</a:t>
                </a:r>
                <a:r>
                  <a:rPr lang="de-DE" dirty="0"/>
                  <a:t> </a:t>
                </a:r>
              </a:p>
              <a:p>
                <a:pPr algn="ctr"/>
                <a:r>
                  <a:rPr lang="de-DE" dirty="0" err="1">
                    <a:sym typeface="Wingdings" panose="05000000000000000000" pitchFamily="2" charset="2"/>
                  </a:rPr>
                  <a:t>Two</a:t>
                </a:r>
                <a:r>
                  <a:rPr lang="de-DE" dirty="0">
                    <a:sym typeface="Wingdings" panose="05000000000000000000" pitchFamily="2" charset="2"/>
                  </a:rPr>
                  <a:t> </a:t>
                </a:r>
                <a:r>
                  <a:rPr lang="de-DE" dirty="0" err="1">
                    <a:sym typeface="Wingdings" panose="05000000000000000000" pitchFamily="2" charset="2"/>
                  </a:rPr>
                  <a:t>kinds</a:t>
                </a:r>
                <a:r>
                  <a:rPr lang="de-DE" dirty="0">
                    <a:sym typeface="Wingdings" panose="05000000000000000000" pitchFamily="2" charset="2"/>
                  </a:rPr>
                  <a:t> of </a:t>
                </a:r>
                <a:r>
                  <a:rPr lang="de-DE" dirty="0" err="1">
                    <a:sym typeface="Wingdings" panose="05000000000000000000" pitchFamily="2" charset="2"/>
                  </a:rPr>
                  <a:t>low-energy</a:t>
                </a:r>
                <a:r>
                  <a:rPr lang="de-DE" dirty="0">
                    <a:sym typeface="Wingdings" panose="05000000000000000000" pitchFamily="2" charset="2"/>
                  </a:rPr>
                  <a:t> </a:t>
                </a:r>
                <a:r>
                  <a:rPr lang="de-DE" dirty="0" err="1">
                    <a:sym typeface="Wingdings" panose="05000000000000000000" pitchFamily="2" charset="2"/>
                  </a:rPr>
                  <a:t>elementary</a:t>
                </a:r>
                <a:r>
                  <a:rPr lang="de-DE" dirty="0">
                    <a:sym typeface="Wingdings" panose="05000000000000000000" pitchFamily="2" charset="2"/>
                  </a:rPr>
                  <a:t> </a:t>
                </a:r>
                <a:r>
                  <a:rPr lang="de-DE" dirty="0" err="1">
                    <a:sym typeface="Wingdings" panose="05000000000000000000" pitchFamily="2" charset="2"/>
                  </a:rPr>
                  <a:t>excitations</a:t>
                </a:r>
                <a:r>
                  <a:rPr lang="de-DE" dirty="0">
                    <a:sym typeface="Wingdings" panose="05000000000000000000" pitchFamily="2" charset="2"/>
                  </a:rPr>
                  <a:t> in </a:t>
                </a:r>
                <a:r>
                  <a:rPr lang="de-DE" baseline="30000" dirty="0">
                    <a:sym typeface="Wingdings" panose="05000000000000000000" pitchFamily="2" charset="2"/>
                  </a:rPr>
                  <a:t>4</a:t>
                </a:r>
                <a:r>
                  <a:rPr lang="de-DE" dirty="0">
                    <a:sym typeface="Wingdings" panose="05000000000000000000" pitchFamily="2" charset="2"/>
                  </a:rPr>
                  <a:t>He:</a:t>
                </a:r>
              </a:p>
              <a:p>
                <a:pPr algn="ctr"/>
                <a:r>
                  <a:rPr lang="de-DE" dirty="0" err="1">
                    <a:sym typeface="Wingdings" panose="05000000000000000000" pitchFamily="2" charset="2"/>
                  </a:rPr>
                  <a:t>phonons</a:t>
                </a:r>
                <a:r>
                  <a:rPr lang="de-DE" dirty="0">
                    <a:sym typeface="Wingdings" panose="05000000000000000000" pitchFamily="2" charset="2"/>
                  </a:rPr>
                  <a:t> (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𝐸</m:t>
                    </m:r>
                    <m:r>
                      <a:rPr lang="de-DE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𝑝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𝑐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de-DE" dirty="0">
                    <a:sym typeface="Wingdings" panose="05000000000000000000" pitchFamily="2" charset="2"/>
                  </a:rPr>
                  <a:t>  </a:t>
                </a:r>
                <a:r>
                  <a:rPr lang="de-DE" dirty="0"/>
                  <a:t>+  </a:t>
                </a:r>
                <a:r>
                  <a:rPr lang="de-DE" b="1" dirty="0" err="1">
                    <a:solidFill>
                      <a:srgbClr val="0070C0"/>
                    </a:solidFill>
                  </a:rPr>
                  <a:t>rotons</a:t>
                </a:r>
                <a:r>
                  <a:rPr lang="de-DE" dirty="0"/>
                  <a:t> (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 ∆+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de-DE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de-DE" dirty="0"/>
                  <a:t>)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684" y="1700808"/>
                <a:ext cx="5616624" cy="1062535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284983"/>
            <a:ext cx="4847276" cy="3069941"/>
          </a:xfrm>
          <a:prstGeom prst="rect">
            <a:avLst/>
          </a:prstGeom>
        </p:spPr>
      </p:pic>
      <p:sp>
        <p:nvSpPr>
          <p:cNvPr id="28" name="CasellaDiTesto 22"/>
          <p:cNvSpPr txBox="1"/>
          <p:nvPr/>
        </p:nvSpPr>
        <p:spPr>
          <a:xfrm rot="18923116">
            <a:off x="1491637" y="5221120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err="1">
                <a:solidFill>
                  <a:srgbClr val="0070C0"/>
                </a:solidFill>
                <a:ea typeface="Cambria Math"/>
              </a:rPr>
              <a:t>phonon</a:t>
            </a:r>
            <a:endParaRPr lang="it-IT" sz="1600" b="1" i="1" dirty="0">
              <a:solidFill>
                <a:srgbClr val="0070C0"/>
              </a:solidFill>
            </a:endParaRPr>
          </a:p>
        </p:txBody>
      </p:sp>
      <p:sp>
        <p:nvSpPr>
          <p:cNvPr id="29" name="CasellaDiTesto 22"/>
          <p:cNvSpPr txBox="1"/>
          <p:nvPr/>
        </p:nvSpPr>
        <p:spPr>
          <a:xfrm>
            <a:off x="3031502" y="4437112"/>
            <a:ext cx="748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err="1">
                <a:solidFill>
                  <a:srgbClr val="0070C0"/>
                </a:solidFill>
                <a:ea typeface="Cambria Math"/>
              </a:rPr>
              <a:t>roton</a:t>
            </a:r>
            <a:endParaRPr lang="it-IT" b="1" i="1" dirty="0">
              <a:solidFill>
                <a:srgbClr val="0070C0"/>
              </a:solidFill>
            </a:endParaRPr>
          </a:p>
        </p:txBody>
      </p:sp>
      <p:sp>
        <p:nvSpPr>
          <p:cNvPr id="12" name="CasellaDiTesto 18"/>
          <p:cNvSpPr txBox="1"/>
          <p:nvPr/>
        </p:nvSpPr>
        <p:spPr>
          <a:xfrm>
            <a:off x="5956397" y="3275933"/>
            <a:ext cx="3112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Originally</a:t>
            </a:r>
            <a:r>
              <a:rPr lang="it-IT" dirty="0"/>
              <a:t> </a:t>
            </a:r>
            <a:r>
              <a:rPr lang="it-IT" dirty="0" err="1"/>
              <a:t>proposed</a:t>
            </a:r>
            <a:r>
              <a:rPr lang="it-IT" dirty="0"/>
              <a:t> in </a:t>
            </a:r>
            <a:r>
              <a:rPr lang="it-IT" dirty="0" err="1"/>
              <a:t>order</a:t>
            </a:r>
            <a:r>
              <a:rPr lang="it-IT" dirty="0"/>
              <a:t> to </a:t>
            </a:r>
            <a:r>
              <a:rPr lang="it-IT" dirty="0" err="1"/>
              <a:t>reproduce</a:t>
            </a:r>
            <a:r>
              <a:rPr lang="it-IT" dirty="0"/>
              <a:t> </a:t>
            </a:r>
            <a:r>
              <a:rPr lang="it-IT" dirty="0" err="1"/>
              <a:t>experimental</a:t>
            </a:r>
            <a:r>
              <a:rPr lang="it-IT" dirty="0"/>
              <a:t> </a:t>
            </a:r>
            <a:r>
              <a:rPr lang="it-IT" dirty="0" err="1"/>
              <a:t>results</a:t>
            </a:r>
            <a:r>
              <a:rPr lang="it-IT" dirty="0"/>
              <a:t> on </a:t>
            </a:r>
            <a:r>
              <a:rPr lang="it-IT" dirty="0" err="1"/>
              <a:t>heat</a:t>
            </a:r>
            <a:r>
              <a:rPr lang="it-IT" dirty="0"/>
              <a:t> </a:t>
            </a:r>
            <a:r>
              <a:rPr lang="it-IT" dirty="0" err="1"/>
              <a:t>capacity</a:t>
            </a:r>
            <a:r>
              <a:rPr lang="it-IT" dirty="0"/>
              <a:t> of </a:t>
            </a:r>
            <a:r>
              <a:rPr lang="it-IT" dirty="0" err="1"/>
              <a:t>liquid</a:t>
            </a:r>
            <a:r>
              <a:rPr lang="it-IT" dirty="0"/>
              <a:t> </a:t>
            </a:r>
            <a:r>
              <a:rPr lang="it-IT" baseline="30000" dirty="0"/>
              <a:t>4</a:t>
            </a:r>
            <a:r>
              <a:rPr lang="it-IT" dirty="0"/>
              <a:t>He</a:t>
            </a:r>
          </a:p>
        </p:txBody>
      </p:sp>
      <p:sp>
        <p:nvSpPr>
          <p:cNvPr id="13" name="Freccia in giù 19"/>
          <p:cNvSpPr/>
          <p:nvPr/>
        </p:nvSpPr>
        <p:spPr>
          <a:xfrm rot="19456427">
            <a:off x="6608985" y="2947650"/>
            <a:ext cx="158962" cy="321140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9632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/>
              <a:t>Elementary</a:t>
            </a:r>
            <a:r>
              <a:rPr lang="it-IT" sz="2800" b="1" dirty="0"/>
              <a:t> </a:t>
            </a:r>
            <a:r>
              <a:rPr lang="it-IT" sz="2800" b="1" dirty="0" err="1"/>
              <a:t>excitations</a:t>
            </a:r>
            <a:r>
              <a:rPr lang="it-IT" sz="2800" b="1" dirty="0"/>
              <a:t> in </a:t>
            </a:r>
            <a:r>
              <a:rPr lang="it-IT" sz="2800" b="1" baseline="30000" dirty="0"/>
              <a:t>4</a:t>
            </a:r>
            <a:r>
              <a:rPr lang="it-IT" sz="2800" b="1" dirty="0"/>
              <a:t>He </a:t>
            </a:r>
            <a:r>
              <a:rPr lang="it-IT" sz="2800" b="1" dirty="0">
                <a:latin typeface="+mj-lt"/>
              </a:rPr>
              <a:t> </a:t>
            </a:r>
          </a:p>
        </p:txBody>
      </p:sp>
      <p:sp>
        <p:nvSpPr>
          <p:cNvPr id="5" name="CasellaDiTesto 6"/>
          <p:cNvSpPr txBox="1"/>
          <p:nvPr/>
        </p:nvSpPr>
        <p:spPr>
          <a:xfrm>
            <a:off x="0" y="69269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>
                <a:solidFill>
                  <a:srgbClr val="FF0000"/>
                </a:solidFill>
              </a:rPr>
              <a:t>Dispersion</a:t>
            </a:r>
            <a:r>
              <a:rPr lang="it-IT" sz="2000" b="1" dirty="0">
                <a:solidFill>
                  <a:srgbClr val="FF0000"/>
                </a:solidFill>
              </a:rPr>
              <a:t> relation</a:t>
            </a:r>
            <a:r>
              <a:rPr lang="it-IT" sz="2000" dirty="0"/>
              <a:t> for a </a:t>
            </a:r>
            <a:r>
              <a:rPr lang="it-IT" sz="2000" dirty="0" err="1"/>
              <a:t>particle</a:t>
            </a:r>
            <a:r>
              <a:rPr lang="it-IT" sz="2000" dirty="0"/>
              <a:t> = relation </a:t>
            </a:r>
            <a:r>
              <a:rPr lang="it-IT" sz="2000" dirty="0" err="1"/>
              <a:t>between</a:t>
            </a:r>
            <a:r>
              <a:rPr lang="it-IT" sz="2000" dirty="0"/>
              <a:t> </a:t>
            </a:r>
            <a:r>
              <a:rPr lang="it-IT" sz="2000" i="1" dirty="0" err="1">
                <a:solidFill>
                  <a:srgbClr val="0070C0"/>
                </a:solidFill>
              </a:rPr>
              <a:t>energy</a:t>
            </a:r>
            <a:r>
              <a:rPr lang="it-IT" sz="2000" dirty="0"/>
              <a:t> and </a:t>
            </a:r>
            <a:r>
              <a:rPr lang="it-IT" sz="2000" i="1" dirty="0" err="1">
                <a:solidFill>
                  <a:srgbClr val="0070C0"/>
                </a:solidFill>
              </a:rPr>
              <a:t>momentum</a:t>
            </a:r>
            <a:endParaRPr lang="it-IT" sz="2000" i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6"/>
              <p:cNvSpPr txBox="1"/>
              <p:nvPr/>
            </p:nvSpPr>
            <p:spPr>
              <a:xfrm>
                <a:off x="1151620" y="1092806"/>
                <a:ext cx="4788532" cy="47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/>
                  <a:t>(For a </a:t>
                </a:r>
                <a:r>
                  <a:rPr lang="it-IT" sz="1600" dirty="0" err="1"/>
                  <a:t>particle</a:t>
                </a:r>
                <a:r>
                  <a:rPr lang="it-IT" sz="1600" dirty="0"/>
                  <a:t> of mass </a:t>
                </a:r>
                <a:r>
                  <a:rPr lang="it-IT" sz="1600" i="1" dirty="0"/>
                  <a:t>m</a:t>
                </a:r>
                <a:r>
                  <a:rPr lang="it-IT" sz="1600" dirty="0"/>
                  <a:t> in free </a:t>
                </a:r>
                <a:r>
                  <a:rPr lang="it-IT" sz="1600" dirty="0" err="1"/>
                  <a:t>space</a:t>
                </a:r>
                <a:r>
                  <a:rPr lang="it-IT" sz="1600" dirty="0"/>
                  <a:t>:</a:t>
                </a:r>
                <a14:m>
                  <m:oMath xmlns:m="http://schemas.openxmlformats.org/officeDocument/2006/math">
                    <m:r>
                      <a:rPr lang="de-DE" sz="16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it-IT" sz="1600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620" y="1092806"/>
                <a:ext cx="4788532" cy="476221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764" b="-512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5256076" y="1196752"/>
                <a:ext cx="24842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/>
                  <a:t>for a </a:t>
                </a:r>
                <a:r>
                  <a:rPr lang="it-IT" sz="1600" dirty="0" err="1"/>
                  <a:t>photon</a:t>
                </a:r>
                <a:r>
                  <a:rPr lang="it-IT" sz="1600" dirty="0"/>
                  <a:t>:</a:t>
                </a:r>
                <a14:m>
                  <m:oMath xmlns:m="http://schemas.openxmlformats.org/officeDocument/2006/math">
                    <m:r>
                      <a:rPr lang="de-DE" sz="16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𝑝𝑐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 ) </m:t>
                    </m:r>
                  </m:oMath>
                </a14:m>
                <a:endParaRPr lang="it-IT" sz="1600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076" y="1196752"/>
                <a:ext cx="2484276" cy="338554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1225" t="-5357" b="-214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27684" y="1700808"/>
                <a:ext cx="5616624" cy="1062535"/>
              </a:xfrm>
              <a:prstGeom prst="rect">
                <a:avLst/>
              </a:prstGeom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solidFill>
                      <a:srgbClr val="FF0000"/>
                    </a:solidFill>
                  </a:rPr>
                  <a:t>1941, </a:t>
                </a:r>
                <a:r>
                  <a:rPr lang="de-DE" dirty="0" err="1">
                    <a:solidFill>
                      <a:srgbClr val="FF0000"/>
                    </a:solidFill>
                  </a:rPr>
                  <a:t>Landau‘s</a:t>
                </a:r>
                <a:r>
                  <a:rPr lang="de-DE" dirty="0">
                    <a:solidFill>
                      <a:srgbClr val="FF0000"/>
                    </a:solidFill>
                  </a:rPr>
                  <a:t> </a:t>
                </a:r>
                <a:r>
                  <a:rPr lang="de-DE" dirty="0" err="1">
                    <a:solidFill>
                      <a:srgbClr val="FF0000"/>
                    </a:solidFill>
                  </a:rPr>
                  <a:t>dispersion</a:t>
                </a:r>
                <a:r>
                  <a:rPr lang="de-DE" dirty="0">
                    <a:solidFill>
                      <a:srgbClr val="FF0000"/>
                    </a:solidFill>
                  </a:rPr>
                  <a:t> </a:t>
                </a:r>
                <a:r>
                  <a:rPr lang="de-DE" dirty="0" err="1">
                    <a:solidFill>
                      <a:srgbClr val="FF0000"/>
                    </a:solidFill>
                  </a:rPr>
                  <a:t>relation</a:t>
                </a:r>
                <a:r>
                  <a:rPr lang="de-DE" dirty="0"/>
                  <a:t> </a:t>
                </a:r>
              </a:p>
              <a:p>
                <a:pPr algn="ctr"/>
                <a:r>
                  <a:rPr lang="de-DE" dirty="0" err="1">
                    <a:sym typeface="Wingdings" panose="05000000000000000000" pitchFamily="2" charset="2"/>
                  </a:rPr>
                  <a:t>Two</a:t>
                </a:r>
                <a:r>
                  <a:rPr lang="de-DE" dirty="0">
                    <a:sym typeface="Wingdings" panose="05000000000000000000" pitchFamily="2" charset="2"/>
                  </a:rPr>
                  <a:t> </a:t>
                </a:r>
                <a:r>
                  <a:rPr lang="de-DE" dirty="0" err="1">
                    <a:sym typeface="Wingdings" panose="05000000000000000000" pitchFamily="2" charset="2"/>
                  </a:rPr>
                  <a:t>kinds</a:t>
                </a:r>
                <a:r>
                  <a:rPr lang="de-DE" dirty="0">
                    <a:sym typeface="Wingdings" panose="05000000000000000000" pitchFamily="2" charset="2"/>
                  </a:rPr>
                  <a:t> of </a:t>
                </a:r>
                <a:r>
                  <a:rPr lang="de-DE" dirty="0" err="1">
                    <a:sym typeface="Wingdings" panose="05000000000000000000" pitchFamily="2" charset="2"/>
                  </a:rPr>
                  <a:t>low-energy</a:t>
                </a:r>
                <a:r>
                  <a:rPr lang="de-DE" dirty="0">
                    <a:sym typeface="Wingdings" panose="05000000000000000000" pitchFamily="2" charset="2"/>
                  </a:rPr>
                  <a:t> </a:t>
                </a:r>
                <a:r>
                  <a:rPr lang="de-DE" dirty="0" err="1">
                    <a:sym typeface="Wingdings" panose="05000000000000000000" pitchFamily="2" charset="2"/>
                  </a:rPr>
                  <a:t>elementary</a:t>
                </a:r>
                <a:r>
                  <a:rPr lang="de-DE" dirty="0">
                    <a:sym typeface="Wingdings" panose="05000000000000000000" pitchFamily="2" charset="2"/>
                  </a:rPr>
                  <a:t> </a:t>
                </a:r>
                <a:r>
                  <a:rPr lang="de-DE" dirty="0" err="1">
                    <a:sym typeface="Wingdings" panose="05000000000000000000" pitchFamily="2" charset="2"/>
                  </a:rPr>
                  <a:t>excitations</a:t>
                </a:r>
                <a:r>
                  <a:rPr lang="de-DE" dirty="0">
                    <a:sym typeface="Wingdings" panose="05000000000000000000" pitchFamily="2" charset="2"/>
                  </a:rPr>
                  <a:t> in </a:t>
                </a:r>
                <a:r>
                  <a:rPr lang="de-DE" baseline="30000" dirty="0">
                    <a:sym typeface="Wingdings" panose="05000000000000000000" pitchFamily="2" charset="2"/>
                  </a:rPr>
                  <a:t>4</a:t>
                </a:r>
                <a:r>
                  <a:rPr lang="de-DE" dirty="0">
                    <a:sym typeface="Wingdings" panose="05000000000000000000" pitchFamily="2" charset="2"/>
                  </a:rPr>
                  <a:t>He:</a:t>
                </a:r>
              </a:p>
              <a:p>
                <a:pPr algn="ctr"/>
                <a:r>
                  <a:rPr lang="de-DE" dirty="0" err="1">
                    <a:sym typeface="Wingdings" panose="05000000000000000000" pitchFamily="2" charset="2"/>
                  </a:rPr>
                  <a:t>phonons</a:t>
                </a:r>
                <a:r>
                  <a:rPr lang="de-DE" dirty="0">
                    <a:sym typeface="Wingdings" panose="05000000000000000000" pitchFamily="2" charset="2"/>
                  </a:rPr>
                  <a:t> (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𝐸</m:t>
                    </m:r>
                    <m:r>
                      <a:rPr lang="de-DE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𝑝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𝑐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de-DE" dirty="0">
                    <a:sym typeface="Wingdings" panose="05000000000000000000" pitchFamily="2" charset="2"/>
                  </a:rPr>
                  <a:t>  </a:t>
                </a:r>
                <a:r>
                  <a:rPr lang="de-DE" dirty="0"/>
                  <a:t>+  </a:t>
                </a:r>
                <a:r>
                  <a:rPr lang="de-DE" b="1" dirty="0" err="1">
                    <a:solidFill>
                      <a:srgbClr val="0070C0"/>
                    </a:solidFill>
                  </a:rPr>
                  <a:t>rotons</a:t>
                </a:r>
                <a:r>
                  <a:rPr lang="de-DE" dirty="0"/>
                  <a:t> (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 ∆+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de-DE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de-DE" dirty="0"/>
                  <a:t>)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684" y="1700808"/>
                <a:ext cx="5616624" cy="1062535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284983"/>
            <a:ext cx="4847276" cy="3069941"/>
          </a:xfrm>
          <a:prstGeom prst="rect">
            <a:avLst/>
          </a:prstGeom>
        </p:spPr>
      </p:pic>
      <p:sp>
        <p:nvSpPr>
          <p:cNvPr id="28" name="CasellaDiTesto 22"/>
          <p:cNvSpPr txBox="1"/>
          <p:nvPr/>
        </p:nvSpPr>
        <p:spPr>
          <a:xfrm rot="18923116">
            <a:off x="1491637" y="5221120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err="1">
                <a:solidFill>
                  <a:srgbClr val="0070C0"/>
                </a:solidFill>
                <a:ea typeface="Cambria Math"/>
              </a:rPr>
              <a:t>phonon</a:t>
            </a:r>
            <a:endParaRPr lang="it-IT" sz="1600" b="1" i="1" dirty="0">
              <a:solidFill>
                <a:srgbClr val="0070C0"/>
              </a:solidFill>
            </a:endParaRPr>
          </a:p>
        </p:txBody>
      </p:sp>
      <p:sp>
        <p:nvSpPr>
          <p:cNvPr id="29" name="CasellaDiTesto 22"/>
          <p:cNvSpPr txBox="1"/>
          <p:nvPr/>
        </p:nvSpPr>
        <p:spPr>
          <a:xfrm>
            <a:off x="3031502" y="4437112"/>
            <a:ext cx="748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err="1">
                <a:solidFill>
                  <a:srgbClr val="0070C0"/>
                </a:solidFill>
                <a:ea typeface="Cambria Math"/>
              </a:rPr>
              <a:t>roton</a:t>
            </a:r>
            <a:endParaRPr lang="it-IT" b="1" i="1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43998" y="2996952"/>
            <a:ext cx="320062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1954, </a:t>
            </a:r>
            <a:r>
              <a:rPr lang="it-IT" dirty="0" err="1">
                <a:solidFill>
                  <a:srgbClr val="FF0000"/>
                </a:solidFill>
              </a:rPr>
              <a:t>Feynman</a:t>
            </a:r>
            <a:r>
              <a:rPr lang="it-IT" dirty="0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lang="it-IT" dirty="0" err="1"/>
              <a:t>relates</a:t>
            </a:r>
            <a:r>
              <a:rPr lang="it-IT" dirty="0"/>
              <a:t> Landau’s </a:t>
            </a:r>
            <a:r>
              <a:rPr lang="it-IT" dirty="0" err="1"/>
              <a:t>energy</a:t>
            </a:r>
            <a:r>
              <a:rPr lang="it-IT" dirty="0"/>
              <a:t> </a:t>
            </a:r>
          </a:p>
          <a:p>
            <a:pPr algn="ctr"/>
            <a:r>
              <a:rPr lang="it-IT" dirty="0" err="1"/>
              <a:t>spectrum</a:t>
            </a:r>
            <a:r>
              <a:rPr lang="it-IT" dirty="0"/>
              <a:t> to the </a:t>
            </a:r>
            <a:r>
              <a:rPr lang="it-IT" u="sng" dirty="0" err="1"/>
              <a:t>static</a:t>
            </a:r>
            <a:r>
              <a:rPr lang="it-IT" u="sng" dirty="0"/>
              <a:t> </a:t>
            </a:r>
            <a:r>
              <a:rPr lang="it-IT" u="sng" dirty="0" err="1"/>
              <a:t>structure</a:t>
            </a:r>
            <a:r>
              <a:rPr lang="it-IT" u="sng" dirty="0"/>
              <a:t> </a:t>
            </a:r>
          </a:p>
          <a:p>
            <a:pPr algn="ctr"/>
            <a:r>
              <a:rPr lang="it-IT" u="sng" dirty="0" err="1"/>
              <a:t>factor</a:t>
            </a:r>
            <a:r>
              <a:rPr lang="it-IT" u="sng" dirty="0"/>
              <a:t> of the </a:t>
            </a:r>
            <a:r>
              <a:rPr lang="it-IT" u="sng" dirty="0" err="1"/>
              <a:t>liquid</a:t>
            </a:r>
            <a:r>
              <a:rPr lang="it-IT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55838" y="5541039"/>
            <a:ext cx="28775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err="1"/>
              <a:t>Tendency</a:t>
            </a:r>
            <a:r>
              <a:rPr lang="it-IT" dirty="0"/>
              <a:t> of the atoms to </a:t>
            </a:r>
            <a:r>
              <a:rPr lang="it-IT" dirty="0" err="1"/>
              <a:t>estabilish</a:t>
            </a:r>
            <a:r>
              <a:rPr lang="it-IT" dirty="0"/>
              <a:t> a </a:t>
            </a:r>
            <a:r>
              <a:rPr lang="it-IT" dirty="0" err="1"/>
              <a:t>local</a:t>
            </a:r>
            <a:r>
              <a:rPr lang="it-IT" dirty="0"/>
              <a:t> </a:t>
            </a:r>
            <a:r>
              <a:rPr lang="it-IT" dirty="0" err="1"/>
              <a:t>order</a:t>
            </a:r>
            <a:r>
              <a:rPr lang="it-IT" dirty="0"/>
              <a:t>, </a:t>
            </a:r>
            <a:r>
              <a:rPr lang="it-IT" dirty="0" err="1"/>
              <a:t>driven</a:t>
            </a:r>
            <a:r>
              <a:rPr lang="it-IT" dirty="0"/>
              <a:t> by strong </a:t>
            </a:r>
            <a:r>
              <a:rPr lang="it-IT" dirty="0" err="1"/>
              <a:t>interatomic</a:t>
            </a:r>
            <a:r>
              <a:rPr lang="it-IT" dirty="0"/>
              <a:t> </a:t>
            </a:r>
            <a:r>
              <a:rPr lang="it-IT" dirty="0" err="1"/>
              <a:t>interactions</a:t>
            </a:r>
            <a:endParaRPr lang="it-IT" dirty="0"/>
          </a:p>
        </p:txBody>
      </p:sp>
      <p:sp>
        <p:nvSpPr>
          <p:cNvPr id="16" name="Freccia in giù 19"/>
          <p:cNvSpPr/>
          <p:nvPr/>
        </p:nvSpPr>
        <p:spPr>
          <a:xfrm>
            <a:off x="7236296" y="4221088"/>
            <a:ext cx="216024" cy="205901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76256" y="4522403"/>
                <a:ext cx="1008112" cy="63478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de-DE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4522403"/>
                <a:ext cx="1008112" cy="634789"/>
              </a:xfrm>
              <a:prstGeom prst="rect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903400" y="4710042"/>
                <a:ext cx="125437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1600" dirty="0"/>
                  <a:t>= </a:t>
                </a:r>
                <a:r>
                  <a:rPr lang="de-DE" sz="1600" dirty="0" err="1"/>
                  <a:t>mean</a:t>
                </a:r>
                <a:r>
                  <a:rPr lang="de-DE" sz="1600" dirty="0"/>
                  <a:t> </a:t>
                </a:r>
                <a:r>
                  <a:rPr lang="de-DE" sz="1600" dirty="0" err="1"/>
                  <a:t>interparticle</a:t>
                </a:r>
                <a:r>
                  <a:rPr lang="de-DE" sz="1600" dirty="0"/>
                  <a:t> </a:t>
                </a:r>
                <a:r>
                  <a:rPr lang="de-DE" sz="1600" dirty="0" err="1"/>
                  <a:t>distance</a:t>
                </a:r>
                <a:endParaRPr lang="de-DE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3400" y="4710042"/>
                <a:ext cx="1254372" cy="830997"/>
              </a:xfrm>
              <a:prstGeom prst="rect">
                <a:avLst/>
              </a:prstGeom>
              <a:blipFill rotWithShape="0">
                <a:blip r:embed="rId7" cstate="print"/>
                <a:stretch>
                  <a:fillRect t="-2206" r="-485" b="-882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3334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/>
              <a:t>Elementary</a:t>
            </a:r>
            <a:r>
              <a:rPr lang="it-IT" sz="2800" b="1" dirty="0"/>
              <a:t> </a:t>
            </a:r>
            <a:r>
              <a:rPr lang="it-IT" sz="2800" b="1" dirty="0" err="1"/>
              <a:t>excitations</a:t>
            </a:r>
            <a:r>
              <a:rPr lang="it-IT" sz="2800" b="1" dirty="0"/>
              <a:t> in </a:t>
            </a:r>
            <a:r>
              <a:rPr lang="it-IT" sz="2800" b="1" baseline="30000" dirty="0"/>
              <a:t>4</a:t>
            </a:r>
            <a:r>
              <a:rPr lang="it-IT" sz="2800" b="1" dirty="0"/>
              <a:t>He </a:t>
            </a:r>
            <a:r>
              <a:rPr lang="it-IT" sz="2800" b="1" dirty="0">
                <a:latin typeface="+mj-lt"/>
              </a:rPr>
              <a:t> </a:t>
            </a:r>
          </a:p>
        </p:txBody>
      </p:sp>
      <p:sp>
        <p:nvSpPr>
          <p:cNvPr id="5" name="CasellaDiTesto 6"/>
          <p:cNvSpPr txBox="1"/>
          <p:nvPr/>
        </p:nvSpPr>
        <p:spPr>
          <a:xfrm>
            <a:off x="0" y="69269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>
                <a:solidFill>
                  <a:srgbClr val="FF0000"/>
                </a:solidFill>
              </a:rPr>
              <a:t>Dispersion</a:t>
            </a:r>
            <a:r>
              <a:rPr lang="it-IT" sz="2000" b="1" dirty="0">
                <a:solidFill>
                  <a:srgbClr val="FF0000"/>
                </a:solidFill>
              </a:rPr>
              <a:t> relation</a:t>
            </a:r>
            <a:r>
              <a:rPr lang="it-IT" sz="2000" dirty="0"/>
              <a:t> for a </a:t>
            </a:r>
            <a:r>
              <a:rPr lang="it-IT" sz="2000" dirty="0" err="1"/>
              <a:t>particle</a:t>
            </a:r>
            <a:r>
              <a:rPr lang="it-IT" sz="2000" dirty="0"/>
              <a:t> = relation </a:t>
            </a:r>
            <a:r>
              <a:rPr lang="it-IT" sz="2000" dirty="0" err="1"/>
              <a:t>between</a:t>
            </a:r>
            <a:r>
              <a:rPr lang="it-IT" sz="2000" dirty="0"/>
              <a:t> </a:t>
            </a:r>
            <a:r>
              <a:rPr lang="it-IT" sz="2000" i="1" dirty="0" err="1">
                <a:solidFill>
                  <a:srgbClr val="0070C0"/>
                </a:solidFill>
              </a:rPr>
              <a:t>energy</a:t>
            </a:r>
            <a:r>
              <a:rPr lang="it-IT" sz="2000" dirty="0"/>
              <a:t> and </a:t>
            </a:r>
            <a:r>
              <a:rPr lang="it-IT" sz="2000" i="1" dirty="0" err="1">
                <a:solidFill>
                  <a:srgbClr val="0070C0"/>
                </a:solidFill>
              </a:rPr>
              <a:t>momentum</a:t>
            </a:r>
            <a:endParaRPr lang="it-IT" sz="2000" i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6"/>
              <p:cNvSpPr txBox="1"/>
              <p:nvPr/>
            </p:nvSpPr>
            <p:spPr>
              <a:xfrm>
                <a:off x="1151620" y="1092806"/>
                <a:ext cx="4788532" cy="47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/>
                  <a:t>(For a </a:t>
                </a:r>
                <a:r>
                  <a:rPr lang="it-IT" sz="1600" dirty="0" err="1"/>
                  <a:t>particle</a:t>
                </a:r>
                <a:r>
                  <a:rPr lang="it-IT" sz="1600" dirty="0"/>
                  <a:t> of mass </a:t>
                </a:r>
                <a:r>
                  <a:rPr lang="it-IT" sz="1600" i="1" dirty="0"/>
                  <a:t>m</a:t>
                </a:r>
                <a:r>
                  <a:rPr lang="it-IT" sz="1600" dirty="0"/>
                  <a:t> in free </a:t>
                </a:r>
                <a:r>
                  <a:rPr lang="it-IT" sz="1600" dirty="0" err="1"/>
                  <a:t>space</a:t>
                </a:r>
                <a:r>
                  <a:rPr lang="it-IT" sz="1600" dirty="0"/>
                  <a:t>:</a:t>
                </a:r>
                <a14:m>
                  <m:oMath xmlns:m="http://schemas.openxmlformats.org/officeDocument/2006/math">
                    <m:r>
                      <a:rPr lang="de-DE" sz="16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it-IT" sz="1600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620" y="1092806"/>
                <a:ext cx="4788532" cy="476221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764" b="-512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5256076" y="1196752"/>
                <a:ext cx="24842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/>
                  <a:t>for a </a:t>
                </a:r>
                <a:r>
                  <a:rPr lang="it-IT" sz="1600" dirty="0" err="1"/>
                  <a:t>photon</a:t>
                </a:r>
                <a:r>
                  <a:rPr lang="it-IT" sz="1600" dirty="0"/>
                  <a:t>:</a:t>
                </a:r>
                <a14:m>
                  <m:oMath xmlns:m="http://schemas.openxmlformats.org/officeDocument/2006/math">
                    <m:r>
                      <a:rPr lang="de-DE" sz="16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𝑝𝑐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 ) </m:t>
                    </m:r>
                  </m:oMath>
                </a14:m>
                <a:endParaRPr lang="it-IT" sz="1600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076" y="1196752"/>
                <a:ext cx="2484276" cy="338554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1225" t="-5357" b="-214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27684" y="1700808"/>
                <a:ext cx="5616624" cy="1062535"/>
              </a:xfrm>
              <a:prstGeom prst="rect">
                <a:avLst/>
              </a:prstGeom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solidFill>
                      <a:srgbClr val="FF0000"/>
                    </a:solidFill>
                  </a:rPr>
                  <a:t>1941, </a:t>
                </a:r>
                <a:r>
                  <a:rPr lang="de-DE" dirty="0" err="1">
                    <a:solidFill>
                      <a:srgbClr val="FF0000"/>
                    </a:solidFill>
                  </a:rPr>
                  <a:t>Landau‘s</a:t>
                </a:r>
                <a:r>
                  <a:rPr lang="de-DE" dirty="0">
                    <a:solidFill>
                      <a:srgbClr val="FF0000"/>
                    </a:solidFill>
                  </a:rPr>
                  <a:t> </a:t>
                </a:r>
                <a:r>
                  <a:rPr lang="de-DE" dirty="0" err="1">
                    <a:solidFill>
                      <a:srgbClr val="FF0000"/>
                    </a:solidFill>
                  </a:rPr>
                  <a:t>dispersion</a:t>
                </a:r>
                <a:r>
                  <a:rPr lang="de-DE" dirty="0">
                    <a:solidFill>
                      <a:srgbClr val="FF0000"/>
                    </a:solidFill>
                  </a:rPr>
                  <a:t> </a:t>
                </a:r>
                <a:r>
                  <a:rPr lang="de-DE" dirty="0" err="1">
                    <a:solidFill>
                      <a:srgbClr val="FF0000"/>
                    </a:solidFill>
                  </a:rPr>
                  <a:t>relation</a:t>
                </a:r>
                <a:r>
                  <a:rPr lang="de-DE" dirty="0"/>
                  <a:t> </a:t>
                </a:r>
              </a:p>
              <a:p>
                <a:pPr algn="ctr"/>
                <a:r>
                  <a:rPr lang="de-DE" dirty="0" err="1">
                    <a:sym typeface="Wingdings" panose="05000000000000000000" pitchFamily="2" charset="2"/>
                  </a:rPr>
                  <a:t>Two</a:t>
                </a:r>
                <a:r>
                  <a:rPr lang="de-DE" dirty="0">
                    <a:sym typeface="Wingdings" panose="05000000000000000000" pitchFamily="2" charset="2"/>
                  </a:rPr>
                  <a:t> </a:t>
                </a:r>
                <a:r>
                  <a:rPr lang="de-DE" dirty="0" err="1">
                    <a:sym typeface="Wingdings" panose="05000000000000000000" pitchFamily="2" charset="2"/>
                  </a:rPr>
                  <a:t>kinds</a:t>
                </a:r>
                <a:r>
                  <a:rPr lang="de-DE" dirty="0">
                    <a:sym typeface="Wingdings" panose="05000000000000000000" pitchFamily="2" charset="2"/>
                  </a:rPr>
                  <a:t> of </a:t>
                </a:r>
                <a:r>
                  <a:rPr lang="de-DE" dirty="0" err="1">
                    <a:sym typeface="Wingdings" panose="05000000000000000000" pitchFamily="2" charset="2"/>
                  </a:rPr>
                  <a:t>low-energy</a:t>
                </a:r>
                <a:r>
                  <a:rPr lang="de-DE" dirty="0">
                    <a:sym typeface="Wingdings" panose="05000000000000000000" pitchFamily="2" charset="2"/>
                  </a:rPr>
                  <a:t> </a:t>
                </a:r>
                <a:r>
                  <a:rPr lang="de-DE" dirty="0" err="1">
                    <a:sym typeface="Wingdings" panose="05000000000000000000" pitchFamily="2" charset="2"/>
                  </a:rPr>
                  <a:t>elementary</a:t>
                </a:r>
                <a:r>
                  <a:rPr lang="de-DE" dirty="0">
                    <a:sym typeface="Wingdings" panose="05000000000000000000" pitchFamily="2" charset="2"/>
                  </a:rPr>
                  <a:t> </a:t>
                </a:r>
                <a:r>
                  <a:rPr lang="de-DE" dirty="0" err="1">
                    <a:sym typeface="Wingdings" panose="05000000000000000000" pitchFamily="2" charset="2"/>
                  </a:rPr>
                  <a:t>excitations</a:t>
                </a:r>
                <a:r>
                  <a:rPr lang="de-DE" dirty="0">
                    <a:sym typeface="Wingdings" panose="05000000000000000000" pitchFamily="2" charset="2"/>
                  </a:rPr>
                  <a:t> in </a:t>
                </a:r>
                <a:r>
                  <a:rPr lang="de-DE" baseline="30000" dirty="0">
                    <a:sym typeface="Wingdings" panose="05000000000000000000" pitchFamily="2" charset="2"/>
                  </a:rPr>
                  <a:t>4</a:t>
                </a:r>
                <a:r>
                  <a:rPr lang="de-DE" dirty="0">
                    <a:sym typeface="Wingdings" panose="05000000000000000000" pitchFamily="2" charset="2"/>
                  </a:rPr>
                  <a:t>He:</a:t>
                </a:r>
              </a:p>
              <a:p>
                <a:pPr algn="ctr"/>
                <a:r>
                  <a:rPr lang="de-DE" dirty="0" err="1">
                    <a:sym typeface="Wingdings" panose="05000000000000000000" pitchFamily="2" charset="2"/>
                  </a:rPr>
                  <a:t>phonons</a:t>
                </a:r>
                <a:r>
                  <a:rPr lang="de-DE" dirty="0">
                    <a:sym typeface="Wingdings" panose="05000000000000000000" pitchFamily="2" charset="2"/>
                  </a:rPr>
                  <a:t> (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𝐸</m:t>
                    </m:r>
                    <m:r>
                      <a:rPr lang="de-DE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𝑝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𝑐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de-DE" dirty="0">
                    <a:sym typeface="Wingdings" panose="05000000000000000000" pitchFamily="2" charset="2"/>
                  </a:rPr>
                  <a:t>  </a:t>
                </a:r>
                <a:r>
                  <a:rPr lang="de-DE" dirty="0"/>
                  <a:t>+  </a:t>
                </a:r>
                <a:r>
                  <a:rPr lang="de-DE" b="1" dirty="0" err="1">
                    <a:solidFill>
                      <a:srgbClr val="0070C0"/>
                    </a:solidFill>
                  </a:rPr>
                  <a:t>rotons</a:t>
                </a:r>
                <a:r>
                  <a:rPr lang="de-DE" dirty="0"/>
                  <a:t> (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 ∆+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de-DE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de-DE" dirty="0"/>
                  <a:t>)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684" y="1700808"/>
                <a:ext cx="5616624" cy="1062535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284983"/>
            <a:ext cx="4847276" cy="3069941"/>
          </a:xfrm>
          <a:prstGeom prst="rect">
            <a:avLst/>
          </a:prstGeom>
        </p:spPr>
      </p:pic>
      <p:sp>
        <p:nvSpPr>
          <p:cNvPr id="28" name="CasellaDiTesto 22"/>
          <p:cNvSpPr txBox="1"/>
          <p:nvPr/>
        </p:nvSpPr>
        <p:spPr>
          <a:xfrm rot="18923116">
            <a:off x="1491637" y="5221120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err="1">
                <a:solidFill>
                  <a:srgbClr val="0070C0"/>
                </a:solidFill>
                <a:ea typeface="Cambria Math"/>
              </a:rPr>
              <a:t>phonon</a:t>
            </a:r>
            <a:endParaRPr lang="it-IT" sz="1600" b="1" i="1" dirty="0">
              <a:solidFill>
                <a:srgbClr val="0070C0"/>
              </a:solidFill>
            </a:endParaRPr>
          </a:p>
        </p:txBody>
      </p:sp>
      <p:sp>
        <p:nvSpPr>
          <p:cNvPr id="29" name="CasellaDiTesto 22"/>
          <p:cNvSpPr txBox="1"/>
          <p:nvPr/>
        </p:nvSpPr>
        <p:spPr>
          <a:xfrm>
            <a:off x="3031502" y="4437112"/>
            <a:ext cx="748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err="1">
                <a:solidFill>
                  <a:srgbClr val="0070C0"/>
                </a:solidFill>
                <a:ea typeface="Cambria Math"/>
              </a:rPr>
              <a:t>roton</a:t>
            </a:r>
            <a:endParaRPr lang="it-IT" b="1" i="1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506" y="3413468"/>
            <a:ext cx="2786982" cy="3399908"/>
          </a:xfrm>
          <a:prstGeom prst="rect">
            <a:avLst/>
          </a:prstGeom>
        </p:spPr>
      </p:pic>
      <p:sp>
        <p:nvSpPr>
          <p:cNvPr id="13" name="CasellaDiTesto 18"/>
          <p:cNvSpPr txBox="1"/>
          <p:nvPr/>
        </p:nvSpPr>
        <p:spPr>
          <a:xfrm>
            <a:off x="5724128" y="2986684"/>
            <a:ext cx="329132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/>
              <a:t>Confirmed</a:t>
            </a:r>
            <a:r>
              <a:rPr lang="it-IT" sz="1600" dirty="0"/>
              <a:t> by </a:t>
            </a:r>
            <a:r>
              <a:rPr lang="it-IT" sz="1600" dirty="0" err="1"/>
              <a:t>neutron</a:t>
            </a:r>
            <a:r>
              <a:rPr lang="it-IT" sz="1600" dirty="0"/>
              <a:t> </a:t>
            </a:r>
            <a:r>
              <a:rPr lang="it-IT" sz="1600" dirty="0" err="1"/>
              <a:t>scattering</a:t>
            </a:r>
            <a:r>
              <a:rPr lang="it-IT" sz="1600" dirty="0"/>
              <a:t> </a:t>
            </a:r>
            <a:r>
              <a:rPr lang="it-IT" sz="1600" dirty="0" err="1"/>
              <a:t>experiments</a:t>
            </a:r>
            <a:r>
              <a:rPr lang="it-IT" sz="1600" dirty="0"/>
              <a:t>! </a:t>
            </a:r>
          </a:p>
          <a:p>
            <a:pPr algn="ctr"/>
            <a:r>
              <a:rPr lang="it-IT" sz="1600" dirty="0">
                <a:solidFill>
                  <a:srgbClr val="FF0000"/>
                </a:solidFill>
              </a:rPr>
              <a:t>(1961, </a:t>
            </a:r>
            <a:r>
              <a:rPr lang="it-IT" sz="1600" dirty="0" err="1">
                <a:solidFill>
                  <a:srgbClr val="FF0000"/>
                </a:solidFill>
              </a:rPr>
              <a:t>Henshaw</a:t>
            </a:r>
            <a:r>
              <a:rPr lang="it-IT" sz="1600" dirty="0">
                <a:solidFill>
                  <a:srgbClr val="FF0000"/>
                </a:solidFill>
              </a:rPr>
              <a:t> and Woods)</a:t>
            </a:r>
          </a:p>
        </p:txBody>
      </p:sp>
    </p:spTree>
    <p:extLst>
      <p:ext uri="{BB962C8B-B14F-4D97-AF65-F5344CB8AC3E}">
        <p14:creationId xmlns:p14="http://schemas.microsoft.com/office/powerpoint/2010/main" val="3282331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Bose-Einstein condensate (</a:t>
            </a:r>
            <a:r>
              <a:rPr lang="it-IT" sz="2800" b="1" err="1"/>
              <a:t>BEC</a:t>
            </a:r>
            <a:r>
              <a:rPr lang="it-IT" sz="2800" b="1"/>
              <a:t>)</a:t>
            </a:r>
            <a:endParaRPr lang="it-IT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CasellaDiTesto 2"/>
          <p:cNvSpPr txBox="1"/>
          <p:nvPr/>
        </p:nvSpPr>
        <p:spPr>
          <a:xfrm>
            <a:off x="899592" y="764704"/>
            <a:ext cx="7272808" cy="1015663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A state of </a:t>
            </a:r>
            <a:r>
              <a:rPr lang="it-IT" sz="2000" dirty="0" err="1"/>
              <a:t>matter</a:t>
            </a:r>
            <a:r>
              <a:rPr lang="it-IT" sz="2000" dirty="0"/>
              <a:t> of a </a:t>
            </a:r>
            <a:r>
              <a:rPr lang="it-IT" sz="2000" i="1" dirty="0" err="1"/>
              <a:t>dilute</a:t>
            </a:r>
            <a:r>
              <a:rPr lang="it-IT" sz="2000" i="1" dirty="0"/>
              <a:t> gas of </a:t>
            </a:r>
            <a:r>
              <a:rPr lang="it-IT" sz="2000" i="1" dirty="0" err="1"/>
              <a:t>bosons</a:t>
            </a:r>
            <a:r>
              <a:rPr lang="it-IT" sz="2000" dirty="0"/>
              <a:t> </a:t>
            </a:r>
            <a:r>
              <a:rPr lang="it-IT" sz="2000" dirty="0" err="1"/>
              <a:t>cooled</a:t>
            </a:r>
            <a:r>
              <a:rPr lang="it-IT" sz="2000" dirty="0"/>
              <a:t> to </a:t>
            </a:r>
            <a:r>
              <a:rPr lang="it-IT" sz="2000" dirty="0" err="1"/>
              <a:t>temperatures</a:t>
            </a:r>
            <a:r>
              <a:rPr lang="it-IT" sz="2000" dirty="0"/>
              <a:t> </a:t>
            </a:r>
            <a:r>
              <a:rPr lang="it-IT" sz="2000" dirty="0" err="1"/>
              <a:t>close</a:t>
            </a:r>
            <a:r>
              <a:rPr lang="it-IT" sz="2000" dirty="0"/>
              <a:t> to 0 Kelvin, </a:t>
            </a:r>
            <a:r>
              <a:rPr lang="it-IT" sz="2000" dirty="0" err="1"/>
              <a:t>featuring</a:t>
            </a:r>
            <a:r>
              <a:rPr lang="it-IT" sz="2000" dirty="0"/>
              <a:t> a </a:t>
            </a:r>
            <a:r>
              <a:rPr lang="it-IT" sz="2000" dirty="0" err="1"/>
              <a:t>macroscopic</a:t>
            </a:r>
            <a:r>
              <a:rPr lang="it-IT" sz="2000" dirty="0"/>
              <a:t> </a:t>
            </a:r>
            <a:r>
              <a:rPr lang="it-IT" sz="2000" dirty="0" err="1"/>
              <a:t>occupation</a:t>
            </a:r>
            <a:r>
              <a:rPr lang="it-IT" sz="2000" dirty="0"/>
              <a:t> of the </a:t>
            </a:r>
            <a:r>
              <a:rPr lang="it-IT" sz="2000" err="1"/>
              <a:t>lowest</a:t>
            </a:r>
            <a:r>
              <a:rPr lang="it-IT" sz="2000"/>
              <a:t> single-particle quantum </a:t>
            </a:r>
            <a:r>
              <a:rPr lang="it-IT" sz="2000" dirty="0" err="1"/>
              <a:t>energy</a:t>
            </a:r>
            <a:r>
              <a:rPr lang="it-IT" sz="2000" dirty="0"/>
              <a:t> state ( </a:t>
            </a:r>
            <a:r>
              <a:rPr lang="it-IT" sz="2000"/>
              <a:t>= single-particle ground </a:t>
            </a:r>
            <a:r>
              <a:rPr lang="it-IT" sz="2000" dirty="0"/>
              <a:t>state)</a:t>
            </a:r>
            <a:endParaRPr lang="it-IT" sz="2000" b="1" dirty="0"/>
          </a:p>
        </p:txBody>
      </p:sp>
      <p:sp>
        <p:nvSpPr>
          <p:cNvPr id="7" name="Freccia in giù 6"/>
          <p:cNvSpPr/>
          <p:nvPr/>
        </p:nvSpPr>
        <p:spPr>
          <a:xfrm rot="16200000">
            <a:off x="3023828" y="1448781"/>
            <a:ext cx="216025" cy="1440160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8"/>
          <p:cNvSpPr txBox="1"/>
          <p:nvPr/>
        </p:nvSpPr>
        <p:spPr>
          <a:xfrm>
            <a:off x="3635896" y="1988840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>
                <a:solidFill>
                  <a:srgbClr val="0070C0"/>
                </a:solidFill>
              </a:rPr>
              <a:t>Decreasing</a:t>
            </a:r>
            <a:r>
              <a:rPr lang="it-IT" sz="2000" b="1" dirty="0">
                <a:solidFill>
                  <a:srgbClr val="0070C0"/>
                </a:solidFill>
              </a:rPr>
              <a:t> temperature</a:t>
            </a:r>
          </a:p>
        </p:txBody>
      </p:sp>
      <p:pic>
        <p:nvPicPr>
          <p:cNvPr id="10" name="Picture 2" descr="C:\Users\Giulia\Desktop\PhD_dessertation\Immagini_ppt\WhatIsBEC_Ketterle_mo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399402"/>
            <a:ext cx="7920880" cy="2237969"/>
          </a:xfrm>
          <a:prstGeom prst="rect">
            <a:avLst/>
          </a:prstGeom>
          <a:noFill/>
        </p:spPr>
      </p:pic>
      <p:sp>
        <p:nvSpPr>
          <p:cNvPr id="11" name="Rettangolo 9"/>
          <p:cNvSpPr/>
          <p:nvPr/>
        </p:nvSpPr>
        <p:spPr>
          <a:xfrm>
            <a:off x="3418856" y="4725144"/>
            <a:ext cx="57251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it-IT" sz="1600" dirty="0"/>
              <a:t>http://</a:t>
            </a:r>
            <a:r>
              <a:rPr lang="it-IT" sz="1600" dirty="0" err="1"/>
              <a:t>cua.mit.edu</a:t>
            </a:r>
            <a:r>
              <a:rPr lang="it-IT" sz="1600" dirty="0"/>
              <a:t>/</a:t>
            </a:r>
            <a:r>
              <a:rPr lang="it-IT" sz="1600" dirty="0" err="1"/>
              <a:t>ketterle_group</a:t>
            </a:r>
            <a:r>
              <a:rPr lang="it-IT" sz="1600" dirty="0"/>
              <a:t>/intro/</a:t>
            </a:r>
            <a:r>
              <a:rPr lang="it-IT" sz="1600" dirty="0" err="1"/>
              <a:t>whatbec</a:t>
            </a:r>
            <a:r>
              <a:rPr lang="it-IT" sz="1600" dirty="0"/>
              <a:t>/</a:t>
            </a:r>
            <a:r>
              <a:rPr lang="it-IT" sz="1600" dirty="0" err="1"/>
              <a:t>whtisbec.html</a:t>
            </a:r>
            <a:endParaRPr lang="it-IT" sz="1600" dirty="0"/>
          </a:p>
        </p:txBody>
      </p:sp>
      <p:sp>
        <p:nvSpPr>
          <p:cNvPr id="12" name="CasellaDiTesto 18"/>
          <p:cNvSpPr txBox="1"/>
          <p:nvPr/>
        </p:nvSpPr>
        <p:spPr>
          <a:xfrm>
            <a:off x="0" y="2204864"/>
            <a:ext cx="12596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1924</a:t>
            </a:r>
            <a:r>
              <a:rPr lang="it-IT">
                <a:solidFill>
                  <a:srgbClr val="FF0000"/>
                </a:solidFill>
              </a:rPr>
              <a:t>, </a:t>
            </a:r>
          </a:p>
          <a:p>
            <a:pPr algn="ctr"/>
            <a:r>
              <a:rPr lang="it-IT">
                <a:solidFill>
                  <a:srgbClr val="FF0000"/>
                </a:solidFill>
              </a:rPr>
              <a:t>Bose</a:t>
            </a:r>
            <a:r>
              <a:rPr lang="it-IT" dirty="0">
                <a:solidFill>
                  <a:srgbClr val="FF0000"/>
                </a:solidFill>
              </a:rPr>
              <a:t>, Einstein</a:t>
            </a:r>
            <a:r>
              <a:rPr lang="it-IT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lang="it-IT"/>
              <a:t>Theory </a:t>
            </a:r>
            <a:r>
              <a:rPr lang="it-IT" dirty="0"/>
              <a:t>of </a:t>
            </a:r>
            <a:r>
              <a:rPr lang="it-IT"/>
              <a:t>a </a:t>
            </a:r>
          </a:p>
          <a:p>
            <a:pPr algn="ctr"/>
            <a:r>
              <a:rPr lang="it-IT" b="1"/>
              <a:t>non-interacting </a:t>
            </a:r>
          </a:p>
          <a:p>
            <a:pPr algn="ctr"/>
            <a:r>
              <a:rPr lang="it-IT" b="1"/>
              <a:t>BEC </a:t>
            </a:r>
            <a:endParaRPr lang="it-IT" b="1" dirty="0"/>
          </a:p>
        </p:txBody>
      </p:sp>
      <p:sp>
        <p:nvSpPr>
          <p:cNvPr id="13" name="CasellaDiTesto 18"/>
          <p:cNvSpPr txBox="1"/>
          <p:nvPr/>
        </p:nvSpPr>
        <p:spPr>
          <a:xfrm>
            <a:off x="0" y="53639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1947, </a:t>
            </a:r>
            <a:r>
              <a:rPr lang="it-IT" dirty="0" err="1">
                <a:solidFill>
                  <a:srgbClr val="FF0000"/>
                </a:solidFill>
              </a:rPr>
              <a:t>Bogoliubov</a:t>
            </a:r>
            <a:r>
              <a:rPr lang="it-IT" dirty="0">
                <a:solidFill>
                  <a:srgbClr val="FF0000"/>
                </a:solidFill>
              </a:rPr>
              <a:t>: </a:t>
            </a:r>
            <a:r>
              <a:rPr lang="it-IT" dirty="0" err="1"/>
              <a:t>Theory</a:t>
            </a:r>
            <a:r>
              <a:rPr lang="it-IT" dirty="0"/>
              <a:t> for </a:t>
            </a:r>
            <a:r>
              <a:rPr lang="it-IT" b="1" dirty="0" err="1"/>
              <a:t>weakly-interacting</a:t>
            </a:r>
            <a:r>
              <a:rPr lang="it-IT" b="1" dirty="0"/>
              <a:t> </a:t>
            </a:r>
            <a:r>
              <a:rPr lang="it-IT" b="1" dirty="0" err="1"/>
              <a:t>BEC</a:t>
            </a:r>
            <a:r>
              <a:rPr lang="it-IT" b="1" dirty="0"/>
              <a:t> </a:t>
            </a:r>
          </a:p>
        </p:txBody>
      </p:sp>
      <p:sp>
        <p:nvSpPr>
          <p:cNvPr id="14" name="CasellaDiTesto 18"/>
          <p:cNvSpPr txBox="1"/>
          <p:nvPr/>
        </p:nvSpPr>
        <p:spPr>
          <a:xfrm>
            <a:off x="0" y="601199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1995, </a:t>
            </a:r>
            <a:r>
              <a:rPr lang="it-IT" dirty="0" err="1">
                <a:solidFill>
                  <a:srgbClr val="FF0000"/>
                </a:solidFill>
              </a:rPr>
              <a:t>Cornell</a:t>
            </a:r>
            <a:r>
              <a:rPr lang="it-IT" dirty="0">
                <a:solidFill>
                  <a:srgbClr val="FF0000"/>
                </a:solidFill>
              </a:rPr>
              <a:t> &amp; </a:t>
            </a:r>
            <a:r>
              <a:rPr lang="it-IT" dirty="0" err="1">
                <a:solidFill>
                  <a:srgbClr val="FF0000"/>
                </a:solidFill>
              </a:rPr>
              <a:t>Wiemann</a:t>
            </a:r>
            <a:r>
              <a:rPr lang="it-IT" dirty="0">
                <a:solidFill>
                  <a:srgbClr val="FF0000"/>
                </a:solidFill>
              </a:rPr>
              <a:t>, </a:t>
            </a:r>
            <a:r>
              <a:rPr lang="it-IT" dirty="0" err="1">
                <a:solidFill>
                  <a:srgbClr val="FF0000"/>
                </a:solidFill>
              </a:rPr>
              <a:t>Ketterle</a:t>
            </a:r>
            <a:r>
              <a:rPr lang="it-IT" dirty="0">
                <a:solidFill>
                  <a:srgbClr val="FF0000"/>
                </a:solidFill>
              </a:rPr>
              <a:t>: </a:t>
            </a:r>
            <a:r>
              <a:rPr lang="it-IT" dirty="0"/>
              <a:t>First </a:t>
            </a:r>
            <a:r>
              <a:rPr lang="it-IT" b="1" dirty="0" err="1"/>
              <a:t>experimental</a:t>
            </a:r>
            <a:r>
              <a:rPr lang="it-IT" b="1" dirty="0"/>
              <a:t> </a:t>
            </a:r>
            <a:r>
              <a:rPr lang="it-IT" b="1" dirty="0" err="1"/>
              <a:t>realizations</a:t>
            </a:r>
            <a:r>
              <a:rPr lang="it-IT" dirty="0"/>
              <a:t> of a </a:t>
            </a:r>
            <a:r>
              <a:rPr lang="it-IT" dirty="0" err="1"/>
              <a:t>BEC</a:t>
            </a:r>
            <a:endParaRPr lang="it-IT" dirty="0"/>
          </a:p>
        </p:txBody>
      </p:sp>
      <p:sp>
        <p:nvSpPr>
          <p:cNvPr id="15" name="Freccia in giù 6"/>
          <p:cNvSpPr/>
          <p:nvPr/>
        </p:nvSpPr>
        <p:spPr>
          <a:xfrm rot="16200000">
            <a:off x="7344308" y="1448781"/>
            <a:ext cx="216025" cy="1440160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3212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/>
              <a:t>Interactions in a BEC</a:t>
            </a:r>
            <a:endParaRPr lang="it-IT" sz="28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" name="Connettore 1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107504" y="69269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b="1">
                <a:solidFill>
                  <a:srgbClr val="0070C0"/>
                </a:solidFill>
              </a:rPr>
              <a:t> Low temperature, low energy</a:t>
            </a:r>
            <a:endParaRPr lang="it-IT" b="1" i="1">
              <a:solidFill>
                <a:srgbClr val="0070C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483768" y="692696"/>
            <a:ext cx="5255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>
                <a:solidFill>
                  <a:srgbClr val="FF0000"/>
                </a:solidFill>
                <a:latin typeface="Cambria Math"/>
                <a:ea typeface="Cambria Math"/>
              </a:rPr>
              <a:t>⇒     </a:t>
            </a:r>
            <a:r>
              <a:rPr lang="it-IT" b="1">
                <a:solidFill>
                  <a:srgbClr val="FF0000"/>
                </a:solidFill>
              </a:rPr>
              <a:t>mainly 2-body elastic collisions!</a:t>
            </a:r>
            <a:endParaRPr lang="it-IT" b="1" i="1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95536" y="1331476"/>
            <a:ext cx="338437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/>
              <a:t>Typical interaction: </a:t>
            </a:r>
            <a:r>
              <a:rPr lang="it-IT" b="1"/>
              <a:t>van der Waals </a:t>
            </a:r>
            <a:endParaRPr lang="it-IT" b="1" i="1"/>
          </a:p>
        </p:txBody>
      </p:sp>
      <p:sp>
        <p:nvSpPr>
          <p:cNvPr id="10" name="CasellaDiTesto 9"/>
          <p:cNvSpPr txBox="1"/>
          <p:nvPr/>
        </p:nvSpPr>
        <p:spPr>
          <a:xfrm>
            <a:off x="4104456" y="1168876"/>
            <a:ext cx="413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Short range: </a:t>
            </a:r>
            <a:r>
              <a:rPr lang="it-IT">
                <a:ea typeface="Cambria Math"/>
              </a:rPr>
              <a:t>~ 1/r</a:t>
            </a:r>
            <a:r>
              <a:rPr lang="it-IT" baseline="30000">
                <a:ea typeface="Cambria Math"/>
              </a:rPr>
              <a:t>6 </a:t>
            </a:r>
            <a:r>
              <a:rPr lang="it-IT" i="1" baseline="30000"/>
              <a:t> </a:t>
            </a:r>
            <a:r>
              <a:rPr lang="it-IT" i="1"/>
              <a:t> </a:t>
            </a:r>
          </a:p>
        </p:txBody>
      </p:sp>
      <p:pic>
        <p:nvPicPr>
          <p:cNvPr id="6147" name="Picture 3" descr="C:\Users\Giulia\Desktop\PhD_dessertation\Immagini_ppt\VdWpotenti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247" y="2082924"/>
            <a:ext cx="2333625" cy="1562100"/>
          </a:xfrm>
          <a:prstGeom prst="rect">
            <a:avLst/>
          </a:prstGeom>
          <a:noFill/>
        </p:spPr>
      </p:pic>
      <p:cxnSp>
        <p:nvCxnSpPr>
          <p:cNvPr id="13" name="Connettore 2 12"/>
          <p:cNvCxnSpPr/>
          <p:nvPr/>
        </p:nvCxnSpPr>
        <p:spPr>
          <a:xfrm flipV="1">
            <a:off x="3851920" y="1340768"/>
            <a:ext cx="288032" cy="1126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>
            <a:off x="3851920" y="1741458"/>
            <a:ext cx="288032" cy="1753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2627784" y="4005064"/>
            <a:ext cx="6516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Interaction range b &lt;&lt; mean interparticle distance </a:t>
            </a:r>
            <a:r>
              <a:rPr lang="it-IT">
                <a:ea typeface="Cambria Math"/>
              </a:rPr>
              <a:t>⟨r⟩ </a:t>
            </a:r>
            <a:r>
              <a:rPr lang="it-IT">
                <a:latin typeface="Cambria Math"/>
                <a:ea typeface="Cambria Math"/>
              </a:rPr>
              <a:t>~</a:t>
            </a:r>
            <a:r>
              <a:rPr lang="it-IT">
                <a:ea typeface="Cambria Math"/>
              </a:rPr>
              <a:t> 𝜆</a:t>
            </a:r>
            <a:r>
              <a:rPr lang="it-IT" baseline="-25000">
                <a:ea typeface="Cambria Math"/>
              </a:rPr>
              <a:t>dB</a:t>
            </a:r>
            <a:r>
              <a:rPr lang="it-IT">
                <a:latin typeface="Cambria Math"/>
                <a:ea typeface="Cambria Math"/>
              </a:rPr>
              <a:t> </a:t>
            </a:r>
            <a:endParaRPr lang="it-IT"/>
          </a:p>
        </p:txBody>
      </p:sp>
      <p:sp>
        <p:nvSpPr>
          <p:cNvPr id="29" name="CasellaDiTesto 28"/>
          <p:cNvSpPr txBox="1"/>
          <p:nvPr/>
        </p:nvSpPr>
        <p:spPr>
          <a:xfrm>
            <a:off x="2411760" y="4365104"/>
            <a:ext cx="529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>
                <a:solidFill>
                  <a:srgbClr val="FF0000"/>
                </a:solidFill>
                <a:latin typeface="Cambria Math"/>
                <a:ea typeface="Cambria Math"/>
              </a:rPr>
              <a:t>⇒ </a:t>
            </a:r>
            <a:r>
              <a:rPr lang="it-IT" b="1">
                <a:solidFill>
                  <a:srgbClr val="FF0000"/>
                </a:solidFill>
              </a:rPr>
              <a:t>Atoms feel a quantum average of </a:t>
            </a:r>
            <a:r>
              <a:rPr lang="it-IT" b="1" i="1">
                <a:solidFill>
                  <a:srgbClr val="FF0000"/>
                </a:solidFill>
              </a:rPr>
              <a:t>Vint(r)</a:t>
            </a:r>
            <a:r>
              <a:rPr lang="it-IT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395536" y="4941168"/>
            <a:ext cx="468052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/>
              <a:t>Interaction potential can be approximated by a </a:t>
            </a:r>
            <a:r>
              <a:rPr lang="it-IT" b="1"/>
              <a:t>contact pseudopotential:</a:t>
            </a:r>
            <a:endParaRPr lang="it-IT" b="1" i="1"/>
          </a:p>
        </p:txBody>
      </p:sp>
      <p:pic>
        <p:nvPicPr>
          <p:cNvPr id="6148" name="Picture 4" descr="C:\Users\Giulia\Desktop\PhD_dessertation\Immagini_ppt\contactPo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733256"/>
            <a:ext cx="2448272" cy="823313"/>
          </a:xfrm>
          <a:prstGeom prst="rect">
            <a:avLst/>
          </a:prstGeom>
          <a:noFill/>
        </p:spPr>
      </p:pic>
      <p:sp>
        <p:nvSpPr>
          <p:cNvPr id="32" name="Rettangolo 31"/>
          <p:cNvSpPr/>
          <p:nvPr/>
        </p:nvSpPr>
        <p:spPr>
          <a:xfrm>
            <a:off x="4139952" y="17008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>
                <a:ea typeface="Cambria Math"/>
              </a:rPr>
              <a:t>Usually isotropic (</a:t>
            </a:r>
            <a:r>
              <a:rPr lang="en-US"/>
              <a:t>spherically symmetric  </a:t>
            </a:r>
          </a:p>
          <a:p>
            <a:r>
              <a:rPr lang="en-US"/>
              <a:t>electronic states) </a:t>
            </a:r>
            <a:r>
              <a:rPr lang="en-US" b="1">
                <a:solidFill>
                  <a:srgbClr val="FF0000"/>
                </a:solidFill>
                <a:ea typeface="Cambria Math"/>
              </a:rPr>
              <a:t>⇒ s-wave (L = 0) collisions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179512" y="400506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b="1">
                <a:solidFill>
                  <a:srgbClr val="0070C0"/>
                </a:solidFill>
              </a:rPr>
              <a:t> Dilute system</a:t>
            </a:r>
            <a:endParaRPr lang="it-IT" b="1" i="1">
              <a:solidFill>
                <a:srgbClr val="0070C0"/>
              </a:solidFill>
            </a:endParaRPr>
          </a:p>
        </p:txBody>
      </p:sp>
      <p:sp>
        <p:nvSpPr>
          <p:cNvPr id="35" name="Freccia bidirezionale orizzontale 34"/>
          <p:cNvSpPr/>
          <p:nvPr/>
        </p:nvSpPr>
        <p:spPr>
          <a:xfrm>
            <a:off x="2051720" y="4077072"/>
            <a:ext cx="432048" cy="216024"/>
          </a:xfrm>
          <a:prstGeom prst="leftRight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/>
              <a:t>Interactions in a BEC</a:t>
            </a:r>
            <a:endParaRPr lang="it-IT" sz="28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" name="Connettore 1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107504" y="69269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b="1">
                <a:solidFill>
                  <a:srgbClr val="0070C0"/>
                </a:solidFill>
              </a:rPr>
              <a:t> Low temperature, low energy</a:t>
            </a:r>
            <a:endParaRPr lang="it-IT" b="1" i="1">
              <a:solidFill>
                <a:srgbClr val="0070C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483768" y="692696"/>
            <a:ext cx="5255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>
                <a:solidFill>
                  <a:srgbClr val="FF0000"/>
                </a:solidFill>
                <a:latin typeface="Cambria Math"/>
                <a:ea typeface="Cambria Math"/>
              </a:rPr>
              <a:t>⇒     </a:t>
            </a:r>
            <a:r>
              <a:rPr lang="it-IT" b="1">
                <a:solidFill>
                  <a:srgbClr val="FF0000"/>
                </a:solidFill>
              </a:rPr>
              <a:t>mainly 2-body elastic collisions!</a:t>
            </a:r>
            <a:endParaRPr lang="it-IT" b="1" i="1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95536" y="1331476"/>
            <a:ext cx="338437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/>
              <a:t>Typical interaction: </a:t>
            </a:r>
            <a:r>
              <a:rPr lang="it-IT" b="1"/>
              <a:t>van der Waals </a:t>
            </a:r>
            <a:endParaRPr lang="it-IT" b="1" i="1"/>
          </a:p>
        </p:txBody>
      </p:sp>
      <p:sp>
        <p:nvSpPr>
          <p:cNvPr id="10" name="CasellaDiTesto 9"/>
          <p:cNvSpPr txBox="1"/>
          <p:nvPr/>
        </p:nvSpPr>
        <p:spPr>
          <a:xfrm>
            <a:off x="4104456" y="1168876"/>
            <a:ext cx="413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Short range: </a:t>
            </a:r>
            <a:r>
              <a:rPr lang="it-IT">
                <a:ea typeface="Cambria Math"/>
              </a:rPr>
              <a:t>~ 1/r</a:t>
            </a:r>
            <a:r>
              <a:rPr lang="it-IT" baseline="30000">
                <a:ea typeface="Cambria Math"/>
              </a:rPr>
              <a:t>6 </a:t>
            </a:r>
            <a:r>
              <a:rPr lang="it-IT" i="1" baseline="30000"/>
              <a:t> </a:t>
            </a:r>
            <a:r>
              <a:rPr lang="it-IT" i="1"/>
              <a:t> </a:t>
            </a:r>
          </a:p>
        </p:txBody>
      </p:sp>
      <p:pic>
        <p:nvPicPr>
          <p:cNvPr id="6147" name="Picture 3" descr="C:\Users\Giulia\Desktop\PhD_dessertation\Immagini_ppt\VdWpotenti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247" y="2082924"/>
            <a:ext cx="2333625" cy="1562100"/>
          </a:xfrm>
          <a:prstGeom prst="rect">
            <a:avLst/>
          </a:prstGeom>
          <a:noFill/>
        </p:spPr>
      </p:pic>
      <p:cxnSp>
        <p:nvCxnSpPr>
          <p:cNvPr id="13" name="Connettore 2 12"/>
          <p:cNvCxnSpPr/>
          <p:nvPr/>
        </p:nvCxnSpPr>
        <p:spPr>
          <a:xfrm flipV="1">
            <a:off x="3851920" y="1340768"/>
            <a:ext cx="288032" cy="1126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>
            <a:off x="3851920" y="1741458"/>
            <a:ext cx="288032" cy="1753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2627784" y="4005064"/>
            <a:ext cx="6516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Interaction range b &lt;&lt; mean interparticle distance </a:t>
            </a:r>
            <a:r>
              <a:rPr lang="it-IT">
                <a:ea typeface="Cambria Math"/>
              </a:rPr>
              <a:t>⟨r⟩ </a:t>
            </a:r>
            <a:r>
              <a:rPr lang="it-IT">
                <a:latin typeface="Cambria Math"/>
                <a:ea typeface="Cambria Math"/>
              </a:rPr>
              <a:t>~</a:t>
            </a:r>
            <a:r>
              <a:rPr lang="it-IT">
                <a:ea typeface="Cambria Math"/>
              </a:rPr>
              <a:t> 𝜆</a:t>
            </a:r>
            <a:r>
              <a:rPr lang="it-IT" baseline="-25000">
                <a:ea typeface="Cambria Math"/>
              </a:rPr>
              <a:t>dB</a:t>
            </a:r>
            <a:r>
              <a:rPr lang="it-IT">
                <a:latin typeface="Cambria Math"/>
                <a:ea typeface="Cambria Math"/>
              </a:rPr>
              <a:t> </a:t>
            </a:r>
            <a:endParaRPr lang="it-IT"/>
          </a:p>
        </p:txBody>
      </p:sp>
      <p:sp>
        <p:nvSpPr>
          <p:cNvPr id="29" name="CasellaDiTesto 28"/>
          <p:cNvSpPr txBox="1"/>
          <p:nvPr/>
        </p:nvSpPr>
        <p:spPr>
          <a:xfrm>
            <a:off x="2411760" y="4365104"/>
            <a:ext cx="529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>
                <a:solidFill>
                  <a:srgbClr val="FF0000"/>
                </a:solidFill>
                <a:latin typeface="Cambria Math"/>
                <a:ea typeface="Cambria Math"/>
              </a:rPr>
              <a:t>⇒ </a:t>
            </a:r>
            <a:r>
              <a:rPr lang="it-IT" b="1">
                <a:solidFill>
                  <a:srgbClr val="FF0000"/>
                </a:solidFill>
              </a:rPr>
              <a:t>Atoms feel a quantum average of </a:t>
            </a:r>
            <a:r>
              <a:rPr lang="it-IT" b="1" i="1">
                <a:solidFill>
                  <a:srgbClr val="FF0000"/>
                </a:solidFill>
              </a:rPr>
              <a:t>Vint(r)</a:t>
            </a:r>
            <a:r>
              <a:rPr lang="it-IT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395536" y="4941168"/>
            <a:ext cx="468052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/>
              <a:t>Interaction potential can be approximated by a </a:t>
            </a:r>
            <a:r>
              <a:rPr lang="it-IT" b="1"/>
              <a:t>contact pseudopotential:</a:t>
            </a:r>
            <a:endParaRPr lang="it-IT" b="1" i="1"/>
          </a:p>
        </p:txBody>
      </p:sp>
      <p:pic>
        <p:nvPicPr>
          <p:cNvPr id="6148" name="Picture 4" descr="C:\Users\Giulia\Desktop\PhD_dessertation\Immagini_ppt\contactPo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733256"/>
            <a:ext cx="2448272" cy="823313"/>
          </a:xfrm>
          <a:prstGeom prst="rect">
            <a:avLst/>
          </a:prstGeom>
          <a:noFill/>
        </p:spPr>
      </p:pic>
      <p:sp>
        <p:nvSpPr>
          <p:cNvPr id="32" name="Rettangolo 31"/>
          <p:cNvSpPr/>
          <p:nvPr/>
        </p:nvSpPr>
        <p:spPr>
          <a:xfrm>
            <a:off x="4139952" y="17008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>
                <a:ea typeface="Cambria Math"/>
              </a:rPr>
              <a:t>Usually isotropic (</a:t>
            </a:r>
            <a:r>
              <a:rPr lang="en-US"/>
              <a:t>spherically symmetric  </a:t>
            </a:r>
          </a:p>
          <a:p>
            <a:r>
              <a:rPr lang="en-US"/>
              <a:t>electronic states) </a:t>
            </a:r>
            <a:r>
              <a:rPr lang="en-US" b="1">
                <a:solidFill>
                  <a:srgbClr val="FF0000"/>
                </a:solidFill>
                <a:ea typeface="Cambria Math"/>
              </a:rPr>
              <a:t>⇒ s-wave (L = 0) collisions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179512" y="400506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b="1">
                <a:solidFill>
                  <a:srgbClr val="0070C0"/>
                </a:solidFill>
              </a:rPr>
              <a:t> Dilute system</a:t>
            </a:r>
            <a:endParaRPr lang="it-IT" b="1" i="1">
              <a:solidFill>
                <a:srgbClr val="0070C0"/>
              </a:solidFill>
            </a:endParaRPr>
          </a:p>
        </p:txBody>
      </p:sp>
      <p:sp>
        <p:nvSpPr>
          <p:cNvPr id="35" name="Freccia bidirezionale orizzontale 34"/>
          <p:cNvSpPr/>
          <p:nvPr/>
        </p:nvSpPr>
        <p:spPr>
          <a:xfrm>
            <a:off x="2051720" y="4077072"/>
            <a:ext cx="432048" cy="216024"/>
          </a:xfrm>
          <a:prstGeom prst="leftRight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3059832" y="5805264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9" name="Connettore 2 18"/>
          <p:cNvCxnSpPr/>
          <p:nvPr/>
        </p:nvCxnSpPr>
        <p:spPr>
          <a:xfrm>
            <a:off x="3419872" y="5985284"/>
            <a:ext cx="792088" cy="360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4211960" y="5805264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u="sng"/>
              <a:t>Contact interactions</a:t>
            </a:r>
            <a:r>
              <a:rPr lang="it-IT"/>
              <a:t> are parametrized by a unique important scalar quantity: </a:t>
            </a:r>
          </a:p>
          <a:p>
            <a:pPr algn="ctr"/>
            <a:r>
              <a:rPr lang="it-IT" b="1">
                <a:solidFill>
                  <a:srgbClr val="0070C0"/>
                </a:solidFill>
              </a:rPr>
              <a:t>s-wave scattering length ≡ </a:t>
            </a:r>
            <a:r>
              <a:rPr lang="it-IT" b="1">
                <a:solidFill>
                  <a:srgbClr val="0070C0"/>
                </a:solidFill>
                <a:latin typeface="Cambria Math"/>
                <a:ea typeface="Cambria Math"/>
              </a:rPr>
              <a:t>𝑎</a:t>
            </a:r>
            <a:r>
              <a:rPr lang="it-IT" b="1" baseline="-25000">
                <a:solidFill>
                  <a:srgbClr val="0070C0"/>
                </a:solidFill>
                <a:latin typeface="Cambria Math"/>
                <a:ea typeface="Cambria Math"/>
              </a:rPr>
              <a:t>s</a:t>
            </a:r>
            <a:endParaRPr lang="en-US" b="1" baseline="-2500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/>
              <a:t>Superfluid</a:t>
            </a:r>
            <a:r>
              <a:rPr lang="it-IT" sz="2800" b="1" dirty="0"/>
              <a:t> </a:t>
            </a:r>
            <a:r>
              <a:rPr lang="it-IT" sz="2800" b="1" baseline="30000" dirty="0"/>
              <a:t>4</a:t>
            </a:r>
            <a:r>
              <a:rPr lang="it-IT" sz="2800" b="1" dirty="0"/>
              <a:t>He and </a:t>
            </a:r>
            <a:r>
              <a:rPr lang="it-IT" sz="2800" b="1" dirty="0" err="1"/>
              <a:t>BECs</a:t>
            </a:r>
            <a:endParaRPr lang="it-IT" sz="28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" name="Connettore 1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348894" y="616139"/>
            <a:ext cx="2125731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baseline="300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SF </a:t>
            </a:r>
            <a:r>
              <a:rPr lang="en-US" sz="2800" b="1" cap="none" spc="0" baseline="300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</a:t>
            </a: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He</a:t>
            </a:r>
          </a:p>
        </p:txBody>
      </p:sp>
      <p:sp>
        <p:nvSpPr>
          <p:cNvPr id="6" name="Rectangle 5"/>
          <p:cNvSpPr/>
          <p:nvPr/>
        </p:nvSpPr>
        <p:spPr>
          <a:xfrm>
            <a:off x="5956901" y="610621"/>
            <a:ext cx="9913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BECs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59630" y="1136937"/>
            <a:ext cx="2592289" cy="10052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CasellaDiTesto 6"/>
          <p:cNvSpPr txBox="1"/>
          <p:nvPr/>
        </p:nvSpPr>
        <p:spPr>
          <a:xfrm>
            <a:off x="1352409" y="1136938"/>
            <a:ext cx="2427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Dense</a:t>
            </a:r>
            <a:r>
              <a:rPr lang="it-IT" sz="2000" dirty="0"/>
              <a:t> and </a:t>
            </a:r>
            <a:r>
              <a:rPr lang="it-IT" sz="2000" b="1" dirty="0" err="1"/>
              <a:t>strongly</a:t>
            </a:r>
            <a:r>
              <a:rPr lang="it-IT" sz="2000" dirty="0"/>
              <a:t> </a:t>
            </a:r>
            <a:r>
              <a:rPr lang="it-IT" sz="2000" dirty="0" err="1"/>
              <a:t>interacting</a:t>
            </a:r>
            <a:r>
              <a:rPr lang="it-IT" sz="2000" dirty="0"/>
              <a:t> </a:t>
            </a:r>
            <a:r>
              <a:rPr lang="it-IT" sz="2000" i="1" dirty="0" err="1"/>
              <a:t>liquid</a:t>
            </a:r>
            <a:endParaRPr lang="it-IT" sz="2000" i="1" dirty="0"/>
          </a:p>
        </p:txBody>
      </p:sp>
      <p:sp>
        <p:nvSpPr>
          <p:cNvPr id="11" name="Rounded Rectangle 10"/>
          <p:cNvSpPr/>
          <p:nvPr/>
        </p:nvSpPr>
        <p:spPr>
          <a:xfrm>
            <a:off x="5148061" y="1136937"/>
            <a:ext cx="2592289" cy="10052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CasellaDiTesto 6"/>
          <p:cNvSpPr txBox="1"/>
          <p:nvPr/>
        </p:nvSpPr>
        <p:spPr>
          <a:xfrm>
            <a:off x="5238829" y="1140454"/>
            <a:ext cx="2427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/>
              <a:t>Dilute</a:t>
            </a:r>
            <a:r>
              <a:rPr lang="it-IT" sz="2000" dirty="0"/>
              <a:t> and </a:t>
            </a:r>
            <a:r>
              <a:rPr lang="it-IT" sz="2000" b="1" dirty="0" err="1"/>
              <a:t>weakly</a:t>
            </a:r>
            <a:r>
              <a:rPr lang="it-IT" sz="2000" b="1" dirty="0"/>
              <a:t> </a:t>
            </a:r>
            <a:r>
              <a:rPr lang="it-IT" sz="2000" dirty="0" err="1"/>
              <a:t>interacting</a:t>
            </a:r>
            <a:r>
              <a:rPr lang="it-IT" sz="2000" dirty="0"/>
              <a:t> </a:t>
            </a:r>
            <a:r>
              <a:rPr lang="it-IT" sz="2000" i="1" dirty="0"/>
              <a:t>gas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2051720" y="177281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/>
              <a:t>b  </a:t>
            </a:r>
            <a:r>
              <a:rPr lang="it-IT" b="1" i="1">
                <a:latin typeface="Cambria Math"/>
                <a:ea typeface="Cambria Math"/>
              </a:rPr>
              <a:t>~ ⟨r⟩</a:t>
            </a:r>
            <a:endParaRPr lang="it-IT" b="1" i="1"/>
          </a:p>
        </p:txBody>
      </p:sp>
      <p:sp>
        <p:nvSpPr>
          <p:cNvPr id="14" name="CasellaDiTesto 13"/>
          <p:cNvSpPr txBox="1"/>
          <p:nvPr/>
        </p:nvSpPr>
        <p:spPr>
          <a:xfrm>
            <a:off x="5940152" y="177281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/>
              <a:t>b  </a:t>
            </a:r>
            <a:r>
              <a:rPr lang="it-IT" b="1" i="1">
                <a:latin typeface="Cambria Math"/>
                <a:ea typeface="Cambria Math"/>
              </a:rPr>
              <a:t>&lt;&lt;  ⟨r⟩</a:t>
            </a:r>
            <a:endParaRPr lang="it-IT" b="1" i="1"/>
          </a:p>
        </p:txBody>
      </p:sp>
      <p:sp>
        <p:nvSpPr>
          <p:cNvPr id="15" name="CasellaDiTesto 14"/>
          <p:cNvSpPr txBox="1"/>
          <p:nvPr/>
        </p:nvSpPr>
        <p:spPr>
          <a:xfrm>
            <a:off x="1835696" y="2276872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/>
              <a:t>b</a:t>
            </a:r>
            <a:r>
              <a:rPr lang="it-IT"/>
              <a:t> = interaction range,  </a:t>
            </a:r>
            <a:r>
              <a:rPr lang="it-IT">
                <a:latin typeface="Cambria Math"/>
                <a:ea typeface="Cambria Math"/>
              </a:rPr>
              <a:t>⟨</a:t>
            </a:r>
            <a:r>
              <a:rPr lang="it-IT" i="1"/>
              <a:t>r</a:t>
            </a:r>
            <a:r>
              <a:rPr lang="it-IT" i="1">
                <a:latin typeface="Cambria Math"/>
                <a:ea typeface="Cambria Math"/>
              </a:rPr>
              <a:t>⟩</a:t>
            </a:r>
            <a:r>
              <a:rPr lang="it-IT"/>
              <a:t> = mean interparticle distance</a:t>
            </a:r>
          </a:p>
        </p:txBody>
      </p:sp>
    </p:spTree>
    <p:extLst>
      <p:ext uri="{BB962C8B-B14F-4D97-AF65-F5344CB8AC3E}">
        <p14:creationId xmlns:p14="http://schemas.microsoft.com/office/powerpoint/2010/main" val="1072940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/>
              <a:t>Superfluid</a:t>
            </a:r>
            <a:r>
              <a:rPr lang="it-IT" sz="2800" b="1" dirty="0"/>
              <a:t> </a:t>
            </a:r>
            <a:r>
              <a:rPr lang="it-IT" sz="2800" b="1" baseline="30000" dirty="0"/>
              <a:t>4</a:t>
            </a:r>
            <a:r>
              <a:rPr lang="it-IT" sz="2800" b="1" dirty="0"/>
              <a:t>He and </a:t>
            </a:r>
            <a:r>
              <a:rPr lang="it-IT" sz="2800" b="1" dirty="0" err="1"/>
              <a:t>BECs</a:t>
            </a:r>
            <a:endParaRPr lang="it-IT" sz="28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" name="Connettore 1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348894" y="616139"/>
            <a:ext cx="2125731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baseline="300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SF </a:t>
            </a:r>
            <a:r>
              <a:rPr lang="en-US" sz="2800" b="1" cap="none" spc="0" baseline="300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</a:t>
            </a: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He</a:t>
            </a:r>
          </a:p>
        </p:txBody>
      </p:sp>
      <p:sp>
        <p:nvSpPr>
          <p:cNvPr id="6" name="Rectangle 5"/>
          <p:cNvSpPr/>
          <p:nvPr/>
        </p:nvSpPr>
        <p:spPr>
          <a:xfrm>
            <a:off x="5956901" y="610621"/>
            <a:ext cx="9913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BECs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59630" y="1136937"/>
            <a:ext cx="2592289" cy="10052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CasellaDiTesto 6"/>
          <p:cNvSpPr txBox="1"/>
          <p:nvPr/>
        </p:nvSpPr>
        <p:spPr>
          <a:xfrm>
            <a:off x="1352409" y="1136938"/>
            <a:ext cx="2427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Dense</a:t>
            </a:r>
            <a:r>
              <a:rPr lang="it-IT" sz="2000" dirty="0"/>
              <a:t> and </a:t>
            </a:r>
            <a:r>
              <a:rPr lang="it-IT" sz="2000" b="1" dirty="0" err="1"/>
              <a:t>strongly</a:t>
            </a:r>
            <a:r>
              <a:rPr lang="it-IT" sz="2000" dirty="0"/>
              <a:t> </a:t>
            </a:r>
            <a:r>
              <a:rPr lang="it-IT" sz="2000" dirty="0" err="1"/>
              <a:t>interacting</a:t>
            </a:r>
            <a:r>
              <a:rPr lang="it-IT" sz="2000" dirty="0"/>
              <a:t> </a:t>
            </a:r>
            <a:r>
              <a:rPr lang="it-IT" sz="2000" i="1" dirty="0" err="1"/>
              <a:t>liquid</a:t>
            </a:r>
            <a:endParaRPr lang="it-IT" sz="2000" i="1" dirty="0"/>
          </a:p>
        </p:txBody>
      </p:sp>
      <p:sp>
        <p:nvSpPr>
          <p:cNvPr id="11" name="Rounded Rectangle 10"/>
          <p:cNvSpPr/>
          <p:nvPr/>
        </p:nvSpPr>
        <p:spPr>
          <a:xfrm>
            <a:off x="5148061" y="1136937"/>
            <a:ext cx="2592289" cy="10052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CasellaDiTesto 6"/>
          <p:cNvSpPr txBox="1"/>
          <p:nvPr/>
        </p:nvSpPr>
        <p:spPr>
          <a:xfrm>
            <a:off x="5238829" y="1140454"/>
            <a:ext cx="2427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/>
              <a:t>Dilute</a:t>
            </a:r>
            <a:r>
              <a:rPr lang="it-IT" sz="2000" dirty="0"/>
              <a:t> and </a:t>
            </a:r>
            <a:r>
              <a:rPr lang="it-IT" sz="2000" b="1" dirty="0" err="1"/>
              <a:t>weakly</a:t>
            </a:r>
            <a:r>
              <a:rPr lang="it-IT" sz="2000" b="1" dirty="0"/>
              <a:t> </a:t>
            </a:r>
            <a:r>
              <a:rPr lang="it-IT" sz="2000" dirty="0" err="1"/>
              <a:t>interacting</a:t>
            </a:r>
            <a:r>
              <a:rPr lang="it-IT" sz="2000" dirty="0"/>
              <a:t> </a:t>
            </a:r>
            <a:r>
              <a:rPr lang="it-IT" sz="2000" i="1" dirty="0"/>
              <a:t>gas</a:t>
            </a:r>
          </a:p>
        </p:txBody>
      </p:sp>
      <p:sp>
        <p:nvSpPr>
          <p:cNvPr id="17" name="Freccia in giù 19"/>
          <p:cNvSpPr/>
          <p:nvPr/>
        </p:nvSpPr>
        <p:spPr>
          <a:xfrm rot="16200000">
            <a:off x="2994663" y="2741260"/>
            <a:ext cx="252028" cy="324038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6"/>
          <p:cNvSpPr txBox="1"/>
          <p:nvPr/>
        </p:nvSpPr>
        <p:spPr>
          <a:xfrm>
            <a:off x="0" y="268772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>
                <a:solidFill>
                  <a:srgbClr val="0070C0"/>
                </a:solidFill>
              </a:rPr>
              <a:t>Deeply </a:t>
            </a:r>
            <a:r>
              <a:rPr lang="it-IT" sz="2000" b="1" dirty="0" err="1">
                <a:solidFill>
                  <a:srgbClr val="0070C0"/>
                </a:solidFill>
              </a:rPr>
              <a:t>connected</a:t>
            </a:r>
            <a:r>
              <a:rPr lang="it-IT" sz="2000" b="1" dirty="0">
                <a:solidFill>
                  <a:srgbClr val="0070C0"/>
                </a:solidFill>
              </a:rPr>
              <a:t>!</a:t>
            </a:r>
            <a:endParaRPr lang="it-IT" sz="2000" i="1" dirty="0">
              <a:solidFill>
                <a:srgbClr val="0070C0"/>
              </a:solidFill>
            </a:endParaRPr>
          </a:p>
        </p:txBody>
      </p:sp>
      <p:sp>
        <p:nvSpPr>
          <p:cNvPr id="19" name="CasellaDiTesto 6"/>
          <p:cNvSpPr txBox="1"/>
          <p:nvPr/>
        </p:nvSpPr>
        <p:spPr>
          <a:xfrm>
            <a:off x="18458" y="317737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1938, </a:t>
            </a:r>
            <a:r>
              <a:rPr lang="it-IT" dirty="0" err="1">
                <a:solidFill>
                  <a:srgbClr val="FF0000"/>
                </a:solidFill>
              </a:rPr>
              <a:t>London</a:t>
            </a:r>
            <a:r>
              <a:rPr lang="it-IT" dirty="0">
                <a:solidFill>
                  <a:srgbClr val="FF0000"/>
                </a:solidFill>
              </a:rPr>
              <a:t>: </a:t>
            </a:r>
            <a:r>
              <a:rPr lang="it-IT" dirty="0"/>
              <a:t>The </a:t>
            </a:r>
            <a:r>
              <a:rPr lang="it-IT" dirty="0" err="1"/>
              <a:t>superfluid</a:t>
            </a:r>
            <a:r>
              <a:rPr lang="it-IT" dirty="0"/>
              <a:t> </a:t>
            </a:r>
            <a:r>
              <a:rPr lang="it-IT" dirty="0" err="1"/>
              <a:t>transition</a:t>
            </a:r>
            <a:r>
              <a:rPr lang="it-IT" dirty="0"/>
              <a:t> in </a:t>
            </a:r>
            <a:r>
              <a:rPr lang="it-IT" baseline="30000" dirty="0"/>
              <a:t>4</a:t>
            </a:r>
            <a:r>
              <a:rPr lang="it-IT" dirty="0"/>
              <a:t>He </a:t>
            </a:r>
            <a:r>
              <a:rPr lang="it-IT" dirty="0" err="1"/>
              <a:t>is</a:t>
            </a:r>
            <a:r>
              <a:rPr lang="it-IT" dirty="0"/>
              <a:t> a Bose-Einstein </a:t>
            </a:r>
            <a:r>
              <a:rPr lang="it-IT" dirty="0" err="1"/>
              <a:t>condensation</a:t>
            </a:r>
            <a:r>
              <a:rPr lang="it-IT" dirty="0"/>
              <a:t>!</a:t>
            </a:r>
          </a:p>
          <a:p>
            <a:pPr algn="ctr"/>
            <a:r>
              <a:rPr lang="it-IT" dirty="0"/>
              <a:t>-</a:t>
            </a:r>
            <a:r>
              <a:rPr lang="it-IT" dirty="0" err="1"/>
              <a:t>only</a:t>
            </a:r>
            <a:r>
              <a:rPr lang="it-IT" dirty="0"/>
              <a:t> </a:t>
            </a:r>
            <a:r>
              <a:rPr lang="it-IT" dirty="0" err="1"/>
              <a:t>based</a:t>
            </a:r>
            <a:r>
              <a:rPr lang="it-IT" dirty="0"/>
              <a:t> on the non-</a:t>
            </a:r>
            <a:r>
              <a:rPr lang="it-IT" dirty="0" err="1"/>
              <a:t>interacting</a:t>
            </a:r>
            <a:r>
              <a:rPr lang="it-IT" dirty="0"/>
              <a:t> </a:t>
            </a:r>
            <a:r>
              <a:rPr lang="it-IT" dirty="0" err="1"/>
              <a:t>BEC</a:t>
            </a:r>
            <a:r>
              <a:rPr lang="it-IT" dirty="0"/>
              <a:t> </a:t>
            </a:r>
            <a:r>
              <a:rPr lang="it-IT" dirty="0" err="1"/>
              <a:t>theory</a:t>
            </a:r>
            <a:r>
              <a:rPr lang="it-IT" dirty="0"/>
              <a:t>-</a:t>
            </a:r>
          </a:p>
        </p:txBody>
      </p:sp>
      <p:sp>
        <p:nvSpPr>
          <p:cNvPr id="20" name="CasellaDiTesto 6"/>
          <p:cNvSpPr txBox="1"/>
          <p:nvPr/>
        </p:nvSpPr>
        <p:spPr>
          <a:xfrm>
            <a:off x="-26775" y="389298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1956, </a:t>
            </a:r>
            <a:r>
              <a:rPr lang="it-IT" dirty="0" err="1">
                <a:solidFill>
                  <a:srgbClr val="FF0000"/>
                </a:solidFill>
              </a:rPr>
              <a:t>Penrose</a:t>
            </a:r>
            <a:r>
              <a:rPr lang="it-IT" dirty="0">
                <a:solidFill>
                  <a:srgbClr val="FF0000"/>
                </a:solidFill>
              </a:rPr>
              <a:t> &amp; </a:t>
            </a:r>
            <a:r>
              <a:rPr lang="it-IT" dirty="0" err="1">
                <a:solidFill>
                  <a:srgbClr val="FF0000"/>
                </a:solidFill>
              </a:rPr>
              <a:t>Onsager</a:t>
            </a:r>
            <a:r>
              <a:rPr lang="it-IT" dirty="0">
                <a:solidFill>
                  <a:srgbClr val="FF0000"/>
                </a:solidFill>
              </a:rPr>
              <a:t>: </a:t>
            </a:r>
            <a:r>
              <a:rPr lang="it-IT" dirty="0" err="1"/>
              <a:t>extending</a:t>
            </a:r>
            <a:r>
              <a:rPr lang="it-IT" dirty="0"/>
              <a:t> </a:t>
            </a:r>
            <a:r>
              <a:rPr lang="it-IT" dirty="0" err="1"/>
              <a:t>Bogoliubov</a:t>
            </a:r>
            <a:r>
              <a:rPr lang="it-IT" dirty="0"/>
              <a:t> </a:t>
            </a:r>
            <a:r>
              <a:rPr lang="it-IT" dirty="0" err="1"/>
              <a:t>theory</a:t>
            </a:r>
            <a:r>
              <a:rPr lang="it-IT" dirty="0"/>
              <a:t> for </a:t>
            </a:r>
            <a:r>
              <a:rPr lang="it-IT" dirty="0" err="1"/>
              <a:t>weakly-interacting</a:t>
            </a:r>
            <a:r>
              <a:rPr lang="it-IT" dirty="0"/>
              <a:t> </a:t>
            </a:r>
            <a:r>
              <a:rPr lang="it-IT" dirty="0" err="1"/>
              <a:t>gaseous</a:t>
            </a:r>
            <a:r>
              <a:rPr lang="it-IT" dirty="0"/>
              <a:t> </a:t>
            </a:r>
            <a:r>
              <a:rPr lang="it-IT" dirty="0" err="1"/>
              <a:t>BECs</a:t>
            </a:r>
            <a:r>
              <a:rPr lang="it-IT" dirty="0"/>
              <a:t> to the case of </a:t>
            </a:r>
            <a:r>
              <a:rPr lang="it-IT" dirty="0" err="1"/>
              <a:t>strongly</a:t>
            </a:r>
            <a:r>
              <a:rPr lang="it-IT" dirty="0"/>
              <a:t> </a:t>
            </a:r>
            <a:r>
              <a:rPr lang="it-IT" dirty="0" err="1"/>
              <a:t>interacting</a:t>
            </a:r>
            <a:r>
              <a:rPr lang="it-IT" dirty="0"/>
              <a:t> </a:t>
            </a:r>
            <a:r>
              <a:rPr lang="it-IT" dirty="0" err="1"/>
              <a:t>fluids</a:t>
            </a:r>
            <a:r>
              <a:rPr lang="it-IT" dirty="0"/>
              <a:t> , </a:t>
            </a:r>
            <a:r>
              <a:rPr lang="it-IT" dirty="0" err="1"/>
              <a:t>they</a:t>
            </a:r>
            <a:r>
              <a:rPr lang="it-IT" dirty="0"/>
              <a:t> </a:t>
            </a:r>
            <a:r>
              <a:rPr lang="it-IT" dirty="0" err="1"/>
              <a:t>confirm</a:t>
            </a:r>
            <a:r>
              <a:rPr lang="it-IT" dirty="0"/>
              <a:t> </a:t>
            </a:r>
            <a:r>
              <a:rPr lang="it-IT" dirty="0" err="1"/>
              <a:t>London’s</a:t>
            </a:r>
            <a:r>
              <a:rPr lang="it-IT" dirty="0"/>
              <a:t> idea!  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2051720" y="177281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/>
              <a:t>b  </a:t>
            </a:r>
            <a:r>
              <a:rPr lang="it-IT" b="1" i="1">
                <a:latin typeface="Cambria Math"/>
                <a:ea typeface="Cambria Math"/>
              </a:rPr>
              <a:t>~ ⟨r⟩</a:t>
            </a:r>
            <a:endParaRPr lang="it-IT" b="1" i="1"/>
          </a:p>
        </p:txBody>
      </p:sp>
      <p:sp>
        <p:nvSpPr>
          <p:cNvPr id="22" name="CasellaDiTesto 21"/>
          <p:cNvSpPr txBox="1"/>
          <p:nvPr/>
        </p:nvSpPr>
        <p:spPr>
          <a:xfrm>
            <a:off x="5940152" y="177281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/>
              <a:t>b  </a:t>
            </a:r>
            <a:r>
              <a:rPr lang="it-IT" b="1" i="1">
                <a:latin typeface="Cambria Math"/>
                <a:ea typeface="Cambria Math"/>
              </a:rPr>
              <a:t>&lt;&lt;  ⟨r⟩</a:t>
            </a:r>
            <a:endParaRPr lang="it-IT" b="1" i="1"/>
          </a:p>
        </p:txBody>
      </p:sp>
      <p:sp>
        <p:nvSpPr>
          <p:cNvPr id="23" name="CasellaDiTesto 22"/>
          <p:cNvSpPr txBox="1"/>
          <p:nvPr/>
        </p:nvSpPr>
        <p:spPr>
          <a:xfrm>
            <a:off x="1835696" y="2276872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/>
              <a:t>b</a:t>
            </a:r>
            <a:r>
              <a:rPr lang="it-IT"/>
              <a:t> = interaction range,  </a:t>
            </a:r>
            <a:r>
              <a:rPr lang="it-IT">
                <a:latin typeface="Cambria Math"/>
                <a:ea typeface="Cambria Math"/>
              </a:rPr>
              <a:t>⟨</a:t>
            </a:r>
            <a:r>
              <a:rPr lang="it-IT" i="1"/>
              <a:t>r</a:t>
            </a:r>
            <a:r>
              <a:rPr lang="it-IT" i="1">
                <a:latin typeface="Cambria Math"/>
                <a:ea typeface="Cambria Math"/>
              </a:rPr>
              <a:t>⟩</a:t>
            </a:r>
            <a:r>
              <a:rPr lang="it-IT"/>
              <a:t> = mean interparticle distance</a:t>
            </a:r>
          </a:p>
        </p:txBody>
      </p:sp>
    </p:spTree>
    <p:extLst>
      <p:ext uri="{BB962C8B-B14F-4D97-AF65-F5344CB8AC3E}">
        <p14:creationId xmlns:p14="http://schemas.microsoft.com/office/powerpoint/2010/main" val="3749177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>
                <a:latin typeface="+mj-lt"/>
              </a:rPr>
              <a:t>Outline</a:t>
            </a:r>
          </a:p>
        </p:txBody>
      </p:sp>
      <p:cxnSp>
        <p:nvCxnSpPr>
          <p:cNvPr id="4" name="Connettore 1 3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1140186" y="148471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000" dirty="0"/>
              <a:t> </a:t>
            </a:r>
            <a:r>
              <a:rPr lang="it-IT" sz="2000" dirty="0" err="1"/>
              <a:t>What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a </a:t>
            </a:r>
            <a:r>
              <a:rPr lang="it-IT" sz="2000" i="1" dirty="0" err="1"/>
              <a:t>roton</a:t>
            </a:r>
            <a:r>
              <a:rPr lang="it-IT" sz="2000" i="1" dirty="0"/>
              <a:t> </a:t>
            </a:r>
            <a:r>
              <a:rPr lang="it-IT" sz="2000" dirty="0"/>
              <a:t>? …A look to </a:t>
            </a:r>
            <a:r>
              <a:rPr lang="it-IT" sz="2000" err="1"/>
              <a:t>superfluid</a:t>
            </a:r>
            <a:r>
              <a:rPr lang="it-IT" sz="2000"/>
              <a:t> helium </a:t>
            </a:r>
            <a:endParaRPr lang="it-IT" sz="2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140064" y="98072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it-IT" sz="2400" b="1" dirty="0" err="1">
                <a:solidFill>
                  <a:srgbClr val="0070C0"/>
                </a:solidFill>
              </a:rPr>
              <a:t>Introduction</a:t>
            </a:r>
            <a:endParaRPr lang="it-IT" sz="2400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Giulia\Desktop\PhD_dessertation\Immagini_ppt\Elenc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58714"/>
            <a:ext cx="792088" cy="770086"/>
          </a:xfrm>
          <a:prstGeom prst="rect">
            <a:avLst/>
          </a:prstGeom>
          <a:noFill/>
        </p:spPr>
      </p:pic>
      <p:pic>
        <p:nvPicPr>
          <p:cNvPr id="11" name="Picture 2" descr="C:\Users\Giulia\Desktop\PhD_dessertation\Immagini_ppt\Elenc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018954"/>
            <a:ext cx="792088" cy="770086"/>
          </a:xfrm>
          <a:prstGeom prst="rect">
            <a:avLst/>
          </a:prstGeom>
          <a:noFill/>
        </p:spPr>
      </p:pic>
      <p:sp>
        <p:nvSpPr>
          <p:cNvPr id="12" name="CasellaDiTesto 11"/>
          <p:cNvSpPr txBox="1"/>
          <p:nvPr/>
        </p:nvSpPr>
        <p:spPr>
          <a:xfrm>
            <a:off x="1140186" y="306896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>
                <a:solidFill>
                  <a:srgbClr val="0070C0"/>
                </a:solidFill>
              </a:rPr>
              <a:t>Observation</a:t>
            </a:r>
            <a:r>
              <a:rPr lang="it-IT" sz="2400" b="1" dirty="0">
                <a:solidFill>
                  <a:srgbClr val="0070C0"/>
                </a:solidFill>
              </a:rPr>
              <a:t> of the </a:t>
            </a:r>
            <a:r>
              <a:rPr lang="it-IT" sz="2400" b="1" dirty="0" err="1">
                <a:solidFill>
                  <a:srgbClr val="0070C0"/>
                </a:solidFill>
              </a:rPr>
              <a:t>roton</a:t>
            </a:r>
            <a:r>
              <a:rPr lang="it-IT" sz="2400" b="1" dirty="0">
                <a:solidFill>
                  <a:srgbClr val="0070C0"/>
                </a:solidFill>
              </a:rPr>
              <a:t> mode </a:t>
            </a:r>
            <a:r>
              <a:rPr lang="it-IT" sz="2400" b="1" dirty="0" err="1">
                <a:solidFill>
                  <a:srgbClr val="0070C0"/>
                </a:solidFill>
              </a:rPr>
              <a:t>excitation</a:t>
            </a:r>
            <a:r>
              <a:rPr lang="it-IT" sz="2400" b="1" dirty="0">
                <a:solidFill>
                  <a:srgbClr val="0070C0"/>
                </a:solidFill>
              </a:rPr>
              <a:t> in a </a:t>
            </a:r>
            <a:r>
              <a:rPr lang="it-IT" sz="2400" b="1" dirty="0" err="1">
                <a:solidFill>
                  <a:srgbClr val="0070C0"/>
                </a:solidFill>
              </a:rPr>
              <a:t>dipolar</a:t>
            </a:r>
            <a:r>
              <a:rPr lang="it-IT" sz="2400" b="1" dirty="0">
                <a:solidFill>
                  <a:srgbClr val="0070C0"/>
                </a:solidFill>
              </a:rPr>
              <a:t> </a:t>
            </a:r>
          </a:p>
          <a:p>
            <a:r>
              <a:rPr lang="it-IT" sz="2400" b="1" dirty="0">
                <a:solidFill>
                  <a:srgbClr val="0070C0"/>
                </a:solidFill>
              </a:rPr>
              <a:t>Bose-Einstein condensate of </a:t>
            </a:r>
            <a:r>
              <a:rPr lang="it-IT" sz="2400" b="1" dirty="0" err="1">
                <a:solidFill>
                  <a:srgbClr val="0070C0"/>
                </a:solidFill>
              </a:rPr>
              <a:t>Erbium</a:t>
            </a:r>
            <a:r>
              <a:rPr lang="it-IT" sz="2400" b="1" dirty="0">
                <a:solidFill>
                  <a:srgbClr val="0070C0"/>
                </a:solidFill>
              </a:rPr>
              <a:t> atoms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187624" y="394315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000" dirty="0"/>
              <a:t> The </a:t>
            </a:r>
            <a:r>
              <a:rPr lang="it-IT" sz="2000" dirty="0" err="1"/>
              <a:t>Erbium</a:t>
            </a:r>
            <a:r>
              <a:rPr lang="it-IT" sz="2000" dirty="0"/>
              <a:t> </a:t>
            </a:r>
            <a:r>
              <a:rPr lang="it-IT" sz="2000" dirty="0" err="1"/>
              <a:t>experiment</a:t>
            </a:r>
            <a:r>
              <a:rPr lang="it-IT" sz="2000" dirty="0"/>
              <a:t> in Innsbruck (Austria)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140186" y="2380818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000" dirty="0"/>
              <a:t> </a:t>
            </a:r>
            <a:r>
              <a:rPr lang="it-IT" sz="2000" dirty="0" err="1"/>
              <a:t>Roton</a:t>
            </a:r>
            <a:r>
              <a:rPr lang="it-IT" sz="2000" dirty="0"/>
              <a:t> </a:t>
            </a:r>
            <a:r>
              <a:rPr lang="it-IT" sz="2000" dirty="0" err="1"/>
              <a:t>physics</a:t>
            </a:r>
            <a:r>
              <a:rPr lang="it-IT" sz="2000" dirty="0"/>
              <a:t> in </a:t>
            </a:r>
            <a:r>
              <a:rPr lang="it-IT" sz="2000" err="1"/>
              <a:t>dipolar</a:t>
            </a:r>
            <a:r>
              <a:rPr lang="it-IT" sz="2000"/>
              <a:t> BECs</a:t>
            </a:r>
            <a:endParaRPr lang="it-IT" sz="20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187624" y="4834755"/>
            <a:ext cx="8928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000" dirty="0"/>
              <a:t> </a:t>
            </a:r>
            <a:r>
              <a:rPr lang="it-IT" sz="2000" dirty="0" err="1"/>
              <a:t>Comparison</a:t>
            </a:r>
            <a:r>
              <a:rPr lang="it-IT" sz="2000" dirty="0"/>
              <a:t> to </a:t>
            </a:r>
            <a:r>
              <a:rPr lang="it-IT" sz="2000" dirty="0" err="1"/>
              <a:t>theory</a:t>
            </a:r>
            <a:endParaRPr lang="it-IT" sz="20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1187110" y="4399227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000" dirty="0"/>
              <a:t> </a:t>
            </a:r>
            <a:r>
              <a:rPr lang="it-IT" sz="2000" dirty="0" err="1"/>
              <a:t>Experimental</a:t>
            </a:r>
            <a:r>
              <a:rPr lang="it-IT" sz="2000" dirty="0"/>
              <a:t> </a:t>
            </a:r>
            <a:r>
              <a:rPr lang="it-IT" sz="2000" dirty="0" err="1"/>
              <a:t>results</a:t>
            </a:r>
            <a:endParaRPr lang="it-IT" sz="2000" dirty="0"/>
          </a:p>
        </p:txBody>
      </p:sp>
      <p:pic>
        <p:nvPicPr>
          <p:cNvPr id="18" name="Picture 2" descr="C:\Users\Giulia\Desktop\PhD_dessertation\Immagini_ppt\Elenc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129" y="5456019"/>
            <a:ext cx="792088" cy="770086"/>
          </a:xfrm>
          <a:prstGeom prst="rect">
            <a:avLst/>
          </a:prstGeom>
          <a:noFill/>
        </p:spPr>
      </p:pic>
      <p:sp>
        <p:nvSpPr>
          <p:cNvPr id="19" name="CasellaDiTesto 18"/>
          <p:cNvSpPr txBox="1"/>
          <p:nvPr/>
        </p:nvSpPr>
        <p:spPr>
          <a:xfrm>
            <a:off x="1115616" y="561022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it-IT" sz="2400" b="1" dirty="0" err="1">
                <a:solidFill>
                  <a:srgbClr val="0070C0"/>
                </a:solidFill>
              </a:rPr>
              <a:t>Conclusion</a:t>
            </a:r>
            <a:r>
              <a:rPr lang="it-IT" sz="2400" b="1" dirty="0">
                <a:solidFill>
                  <a:srgbClr val="0070C0"/>
                </a:solidFill>
              </a:rPr>
              <a:t> and </a:t>
            </a:r>
            <a:r>
              <a:rPr lang="it-IT" sz="2400" b="1" dirty="0" err="1">
                <a:solidFill>
                  <a:srgbClr val="0070C0"/>
                </a:solidFill>
              </a:rPr>
              <a:t>outlooks</a:t>
            </a:r>
            <a:endParaRPr lang="it-IT" sz="2400" b="1" dirty="0">
              <a:solidFill>
                <a:srgbClr val="0070C0"/>
              </a:solidFill>
            </a:endParaRPr>
          </a:p>
        </p:txBody>
      </p:sp>
      <p:sp>
        <p:nvSpPr>
          <p:cNvPr id="20" name="CasellaDiTesto 14"/>
          <p:cNvSpPr txBox="1"/>
          <p:nvPr/>
        </p:nvSpPr>
        <p:spPr>
          <a:xfrm>
            <a:off x="1140186" y="1940785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000"/>
              <a:t> Bose-Einstein condensates (BECs) and </a:t>
            </a:r>
            <a:r>
              <a:rPr lang="it-IT" sz="2000" i="1"/>
              <a:t>dipolar</a:t>
            </a:r>
            <a:r>
              <a:rPr lang="it-IT" sz="2000"/>
              <a:t> BECs</a:t>
            </a:r>
            <a:endParaRPr lang="it-IT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/>
              <a:t>Superfluid</a:t>
            </a:r>
            <a:r>
              <a:rPr lang="it-IT" sz="2800" b="1" dirty="0"/>
              <a:t> </a:t>
            </a:r>
            <a:r>
              <a:rPr lang="it-IT" sz="2800" b="1" baseline="30000" dirty="0"/>
              <a:t>4</a:t>
            </a:r>
            <a:r>
              <a:rPr lang="it-IT" sz="2800" b="1" dirty="0"/>
              <a:t>He and </a:t>
            </a:r>
            <a:r>
              <a:rPr lang="it-IT" sz="2800" b="1" dirty="0" err="1"/>
              <a:t>BECs</a:t>
            </a:r>
            <a:endParaRPr lang="it-IT" sz="28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" name="Connettore 1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348894" y="616139"/>
            <a:ext cx="2125731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baseline="300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SF </a:t>
            </a:r>
            <a:r>
              <a:rPr lang="en-US" sz="2800" b="1" cap="none" spc="0" baseline="300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</a:t>
            </a: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He</a:t>
            </a:r>
          </a:p>
        </p:txBody>
      </p:sp>
      <p:sp>
        <p:nvSpPr>
          <p:cNvPr id="6" name="Rectangle 5"/>
          <p:cNvSpPr/>
          <p:nvPr/>
        </p:nvSpPr>
        <p:spPr>
          <a:xfrm>
            <a:off x="5956901" y="610621"/>
            <a:ext cx="9913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BECs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59630" y="1136937"/>
            <a:ext cx="2592289" cy="10052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CasellaDiTesto 6"/>
          <p:cNvSpPr txBox="1"/>
          <p:nvPr/>
        </p:nvSpPr>
        <p:spPr>
          <a:xfrm>
            <a:off x="1352409" y="1136938"/>
            <a:ext cx="2427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Dense</a:t>
            </a:r>
            <a:r>
              <a:rPr lang="it-IT" sz="2000" dirty="0"/>
              <a:t> and </a:t>
            </a:r>
            <a:r>
              <a:rPr lang="it-IT" sz="2000" b="1" dirty="0" err="1"/>
              <a:t>strongly</a:t>
            </a:r>
            <a:r>
              <a:rPr lang="it-IT" sz="2000" dirty="0"/>
              <a:t> </a:t>
            </a:r>
            <a:r>
              <a:rPr lang="it-IT" sz="2000" dirty="0" err="1"/>
              <a:t>interacting</a:t>
            </a:r>
            <a:r>
              <a:rPr lang="it-IT" sz="2000" dirty="0"/>
              <a:t> </a:t>
            </a:r>
            <a:r>
              <a:rPr lang="it-IT" sz="2000" i="1" dirty="0" err="1"/>
              <a:t>liquid</a:t>
            </a:r>
            <a:endParaRPr lang="it-IT" sz="2000" i="1" dirty="0"/>
          </a:p>
        </p:txBody>
      </p:sp>
      <p:sp>
        <p:nvSpPr>
          <p:cNvPr id="11" name="Rounded Rectangle 10"/>
          <p:cNvSpPr/>
          <p:nvPr/>
        </p:nvSpPr>
        <p:spPr>
          <a:xfrm>
            <a:off x="5148061" y="1136937"/>
            <a:ext cx="2592289" cy="10052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CasellaDiTesto 6"/>
          <p:cNvSpPr txBox="1"/>
          <p:nvPr/>
        </p:nvSpPr>
        <p:spPr>
          <a:xfrm>
            <a:off x="5238829" y="1140454"/>
            <a:ext cx="2427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/>
              <a:t>Dilute</a:t>
            </a:r>
            <a:r>
              <a:rPr lang="it-IT" sz="2000" dirty="0"/>
              <a:t> and </a:t>
            </a:r>
            <a:r>
              <a:rPr lang="it-IT" sz="2000" b="1" dirty="0" err="1"/>
              <a:t>weakly</a:t>
            </a:r>
            <a:r>
              <a:rPr lang="it-IT" sz="2000" b="1" dirty="0"/>
              <a:t> </a:t>
            </a:r>
            <a:r>
              <a:rPr lang="it-IT" sz="2000" dirty="0" err="1"/>
              <a:t>interacting</a:t>
            </a:r>
            <a:r>
              <a:rPr lang="it-IT" sz="2000" dirty="0"/>
              <a:t> </a:t>
            </a:r>
            <a:r>
              <a:rPr lang="it-IT" sz="2000" i="1" dirty="0"/>
              <a:t>gas</a:t>
            </a:r>
          </a:p>
        </p:txBody>
      </p:sp>
      <p:sp>
        <p:nvSpPr>
          <p:cNvPr id="17" name="Freccia in giù 19"/>
          <p:cNvSpPr/>
          <p:nvPr/>
        </p:nvSpPr>
        <p:spPr>
          <a:xfrm rot="16200000">
            <a:off x="2994663" y="2741260"/>
            <a:ext cx="252028" cy="324038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6"/>
          <p:cNvSpPr txBox="1"/>
          <p:nvPr/>
        </p:nvSpPr>
        <p:spPr>
          <a:xfrm>
            <a:off x="0" y="268772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>
                <a:solidFill>
                  <a:srgbClr val="0070C0"/>
                </a:solidFill>
              </a:rPr>
              <a:t>Deeply </a:t>
            </a:r>
            <a:r>
              <a:rPr lang="it-IT" sz="2000" b="1" dirty="0" err="1">
                <a:solidFill>
                  <a:srgbClr val="0070C0"/>
                </a:solidFill>
              </a:rPr>
              <a:t>connected</a:t>
            </a:r>
            <a:r>
              <a:rPr lang="it-IT" sz="2000" b="1" dirty="0">
                <a:solidFill>
                  <a:srgbClr val="0070C0"/>
                </a:solidFill>
              </a:rPr>
              <a:t>!</a:t>
            </a:r>
            <a:endParaRPr lang="it-IT" sz="2000" i="1" dirty="0">
              <a:solidFill>
                <a:srgbClr val="0070C0"/>
              </a:solidFill>
            </a:endParaRPr>
          </a:p>
        </p:txBody>
      </p:sp>
      <p:sp>
        <p:nvSpPr>
          <p:cNvPr id="19" name="CasellaDiTesto 6"/>
          <p:cNvSpPr txBox="1"/>
          <p:nvPr/>
        </p:nvSpPr>
        <p:spPr>
          <a:xfrm>
            <a:off x="18458" y="317737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1938, </a:t>
            </a:r>
            <a:r>
              <a:rPr lang="it-IT" dirty="0" err="1">
                <a:solidFill>
                  <a:srgbClr val="FF0000"/>
                </a:solidFill>
              </a:rPr>
              <a:t>London</a:t>
            </a:r>
            <a:r>
              <a:rPr lang="it-IT" dirty="0">
                <a:solidFill>
                  <a:srgbClr val="FF0000"/>
                </a:solidFill>
              </a:rPr>
              <a:t>: </a:t>
            </a:r>
            <a:r>
              <a:rPr lang="it-IT" dirty="0"/>
              <a:t>The </a:t>
            </a:r>
            <a:r>
              <a:rPr lang="it-IT" dirty="0" err="1"/>
              <a:t>superfluid</a:t>
            </a:r>
            <a:r>
              <a:rPr lang="it-IT" dirty="0"/>
              <a:t> </a:t>
            </a:r>
            <a:r>
              <a:rPr lang="it-IT" dirty="0" err="1"/>
              <a:t>transition</a:t>
            </a:r>
            <a:r>
              <a:rPr lang="it-IT" dirty="0"/>
              <a:t> in </a:t>
            </a:r>
            <a:r>
              <a:rPr lang="it-IT" baseline="30000" dirty="0"/>
              <a:t>4</a:t>
            </a:r>
            <a:r>
              <a:rPr lang="it-IT" dirty="0"/>
              <a:t>He </a:t>
            </a:r>
            <a:r>
              <a:rPr lang="it-IT" dirty="0" err="1"/>
              <a:t>is</a:t>
            </a:r>
            <a:r>
              <a:rPr lang="it-IT" dirty="0"/>
              <a:t> a Bose-Einstein </a:t>
            </a:r>
            <a:r>
              <a:rPr lang="it-IT" dirty="0" err="1"/>
              <a:t>condensation</a:t>
            </a:r>
            <a:r>
              <a:rPr lang="it-IT" dirty="0"/>
              <a:t>!</a:t>
            </a:r>
          </a:p>
          <a:p>
            <a:pPr algn="ctr"/>
            <a:r>
              <a:rPr lang="it-IT" dirty="0"/>
              <a:t>-</a:t>
            </a:r>
            <a:r>
              <a:rPr lang="it-IT" dirty="0" err="1"/>
              <a:t>only</a:t>
            </a:r>
            <a:r>
              <a:rPr lang="it-IT" dirty="0"/>
              <a:t> </a:t>
            </a:r>
            <a:r>
              <a:rPr lang="it-IT" dirty="0" err="1"/>
              <a:t>based</a:t>
            </a:r>
            <a:r>
              <a:rPr lang="it-IT" dirty="0"/>
              <a:t> on the non-</a:t>
            </a:r>
            <a:r>
              <a:rPr lang="it-IT" dirty="0" err="1"/>
              <a:t>interacting</a:t>
            </a:r>
            <a:r>
              <a:rPr lang="it-IT" dirty="0"/>
              <a:t> </a:t>
            </a:r>
            <a:r>
              <a:rPr lang="it-IT" dirty="0" err="1"/>
              <a:t>BEC</a:t>
            </a:r>
            <a:r>
              <a:rPr lang="it-IT" dirty="0"/>
              <a:t> </a:t>
            </a:r>
            <a:r>
              <a:rPr lang="it-IT" dirty="0" err="1"/>
              <a:t>theory</a:t>
            </a:r>
            <a:r>
              <a:rPr lang="it-IT" dirty="0"/>
              <a:t>-</a:t>
            </a:r>
          </a:p>
        </p:txBody>
      </p:sp>
      <p:sp>
        <p:nvSpPr>
          <p:cNvPr id="20" name="CasellaDiTesto 6"/>
          <p:cNvSpPr txBox="1"/>
          <p:nvPr/>
        </p:nvSpPr>
        <p:spPr>
          <a:xfrm>
            <a:off x="-26775" y="389298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1956, </a:t>
            </a:r>
            <a:r>
              <a:rPr lang="it-IT" dirty="0" err="1">
                <a:solidFill>
                  <a:srgbClr val="FF0000"/>
                </a:solidFill>
              </a:rPr>
              <a:t>Penrose</a:t>
            </a:r>
            <a:r>
              <a:rPr lang="it-IT" dirty="0">
                <a:solidFill>
                  <a:srgbClr val="FF0000"/>
                </a:solidFill>
              </a:rPr>
              <a:t> &amp; </a:t>
            </a:r>
            <a:r>
              <a:rPr lang="it-IT" dirty="0" err="1">
                <a:solidFill>
                  <a:srgbClr val="FF0000"/>
                </a:solidFill>
              </a:rPr>
              <a:t>Onsager</a:t>
            </a:r>
            <a:r>
              <a:rPr lang="it-IT" dirty="0">
                <a:solidFill>
                  <a:srgbClr val="FF0000"/>
                </a:solidFill>
              </a:rPr>
              <a:t>: </a:t>
            </a:r>
            <a:r>
              <a:rPr lang="it-IT" dirty="0" err="1"/>
              <a:t>extending</a:t>
            </a:r>
            <a:r>
              <a:rPr lang="it-IT" dirty="0"/>
              <a:t> </a:t>
            </a:r>
            <a:r>
              <a:rPr lang="it-IT" dirty="0" err="1"/>
              <a:t>Bogoliubov</a:t>
            </a:r>
            <a:r>
              <a:rPr lang="it-IT" dirty="0"/>
              <a:t> </a:t>
            </a:r>
            <a:r>
              <a:rPr lang="it-IT" dirty="0" err="1"/>
              <a:t>theory</a:t>
            </a:r>
            <a:r>
              <a:rPr lang="it-IT" dirty="0"/>
              <a:t> for </a:t>
            </a:r>
            <a:r>
              <a:rPr lang="it-IT" dirty="0" err="1"/>
              <a:t>weakly-interacting</a:t>
            </a:r>
            <a:r>
              <a:rPr lang="it-IT" dirty="0"/>
              <a:t> </a:t>
            </a:r>
            <a:r>
              <a:rPr lang="it-IT" dirty="0" err="1"/>
              <a:t>gaseous</a:t>
            </a:r>
            <a:r>
              <a:rPr lang="it-IT" dirty="0"/>
              <a:t> </a:t>
            </a:r>
            <a:r>
              <a:rPr lang="it-IT" dirty="0" err="1"/>
              <a:t>BECs</a:t>
            </a:r>
            <a:r>
              <a:rPr lang="it-IT" dirty="0"/>
              <a:t> to the case of </a:t>
            </a:r>
            <a:r>
              <a:rPr lang="it-IT" dirty="0" err="1"/>
              <a:t>strongly</a:t>
            </a:r>
            <a:r>
              <a:rPr lang="it-IT" dirty="0"/>
              <a:t> </a:t>
            </a:r>
            <a:r>
              <a:rPr lang="it-IT" dirty="0" err="1"/>
              <a:t>interacting</a:t>
            </a:r>
            <a:r>
              <a:rPr lang="it-IT" dirty="0"/>
              <a:t> </a:t>
            </a:r>
            <a:r>
              <a:rPr lang="it-IT" dirty="0" err="1"/>
              <a:t>fluids</a:t>
            </a:r>
            <a:r>
              <a:rPr lang="it-IT" dirty="0"/>
              <a:t> , </a:t>
            </a:r>
            <a:r>
              <a:rPr lang="it-IT" dirty="0" err="1"/>
              <a:t>they</a:t>
            </a:r>
            <a:r>
              <a:rPr lang="it-IT" dirty="0"/>
              <a:t> </a:t>
            </a:r>
            <a:r>
              <a:rPr lang="it-IT" dirty="0" err="1"/>
              <a:t>confirm</a:t>
            </a:r>
            <a:r>
              <a:rPr lang="it-IT" dirty="0"/>
              <a:t> </a:t>
            </a:r>
            <a:r>
              <a:rPr lang="it-IT" dirty="0" err="1"/>
              <a:t>London’s</a:t>
            </a:r>
            <a:r>
              <a:rPr lang="it-IT" dirty="0"/>
              <a:t> idea!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0" y="4839270"/>
            <a:ext cx="2850693" cy="1805439"/>
          </a:xfrm>
          <a:prstGeom prst="rect">
            <a:avLst/>
          </a:prstGeom>
        </p:spPr>
      </p:pic>
      <p:sp>
        <p:nvSpPr>
          <p:cNvPr id="24" name="CasellaDiTesto 23"/>
          <p:cNvSpPr txBox="1"/>
          <p:nvPr/>
        </p:nvSpPr>
        <p:spPr>
          <a:xfrm>
            <a:off x="1835696" y="2276872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/>
              <a:t>b</a:t>
            </a:r>
            <a:r>
              <a:rPr lang="it-IT"/>
              <a:t> = interaction range,  </a:t>
            </a:r>
            <a:r>
              <a:rPr lang="it-IT">
                <a:latin typeface="Cambria Math"/>
                <a:ea typeface="Cambria Math"/>
              </a:rPr>
              <a:t>⟨</a:t>
            </a:r>
            <a:r>
              <a:rPr lang="it-IT" i="1"/>
              <a:t>r</a:t>
            </a:r>
            <a:r>
              <a:rPr lang="it-IT" i="1">
                <a:latin typeface="Cambria Math"/>
                <a:ea typeface="Cambria Math"/>
              </a:rPr>
              <a:t>⟩</a:t>
            </a:r>
            <a:r>
              <a:rPr lang="it-IT"/>
              <a:t> = mean interparticle distance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051720" y="177281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/>
              <a:t>b  </a:t>
            </a:r>
            <a:r>
              <a:rPr lang="it-IT" b="1" i="1">
                <a:latin typeface="Cambria Math"/>
                <a:ea typeface="Cambria Math"/>
              </a:rPr>
              <a:t>~ ⟨r⟩</a:t>
            </a:r>
            <a:endParaRPr lang="it-IT" b="1" i="1"/>
          </a:p>
        </p:txBody>
      </p:sp>
      <p:sp>
        <p:nvSpPr>
          <p:cNvPr id="26" name="CasellaDiTesto 25"/>
          <p:cNvSpPr txBox="1"/>
          <p:nvPr/>
        </p:nvSpPr>
        <p:spPr>
          <a:xfrm>
            <a:off x="5940152" y="177281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/>
              <a:t>b  </a:t>
            </a:r>
            <a:r>
              <a:rPr lang="it-IT" b="1" i="1">
                <a:latin typeface="Cambria Math"/>
                <a:ea typeface="Cambria Math"/>
              </a:rPr>
              <a:t>&lt;&lt;  ⟨r⟩</a:t>
            </a:r>
            <a:endParaRPr lang="it-IT" b="1" i="1"/>
          </a:p>
        </p:txBody>
      </p:sp>
    </p:spTree>
    <p:extLst>
      <p:ext uri="{BB962C8B-B14F-4D97-AF65-F5344CB8AC3E}">
        <p14:creationId xmlns:p14="http://schemas.microsoft.com/office/powerpoint/2010/main" val="1982863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/>
              <a:t>Superfluid</a:t>
            </a:r>
            <a:r>
              <a:rPr lang="it-IT" sz="2800" b="1" dirty="0"/>
              <a:t> </a:t>
            </a:r>
            <a:r>
              <a:rPr lang="it-IT" sz="2800" b="1" baseline="30000" dirty="0"/>
              <a:t>4</a:t>
            </a:r>
            <a:r>
              <a:rPr lang="it-IT" sz="2800" b="1" dirty="0"/>
              <a:t>He and </a:t>
            </a:r>
            <a:r>
              <a:rPr lang="it-IT" sz="2800" b="1" dirty="0" err="1"/>
              <a:t>BECs</a:t>
            </a:r>
            <a:endParaRPr lang="it-IT" sz="28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" name="Connettore 1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348894" y="616139"/>
            <a:ext cx="2125731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baseline="300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SF </a:t>
            </a:r>
            <a:r>
              <a:rPr lang="en-US" sz="2800" b="1" cap="none" spc="0" baseline="300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</a:t>
            </a: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He</a:t>
            </a:r>
          </a:p>
        </p:txBody>
      </p:sp>
      <p:sp>
        <p:nvSpPr>
          <p:cNvPr id="6" name="Rectangle 5"/>
          <p:cNvSpPr/>
          <p:nvPr/>
        </p:nvSpPr>
        <p:spPr>
          <a:xfrm>
            <a:off x="5956901" y="610621"/>
            <a:ext cx="9913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BECs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59630" y="1136937"/>
            <a:ext cx="2592289" cy="10052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CasellaDiTesto 6"/>
          <p:cNvSpPr txBox="1"/>
          <p:nvPr/>
        </p:nvSpPr>
        <p:spPr>
          <a:xfrm>
            <a:off x="1352409" y="1136938"/>
            <a:ext cx="2427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Dense</a:t>
            </a:r>
            <a:r>
              <a:rPr lang="it-IT" sz="2000" dirty="0"/>
              <a:t> and </a:t>
            </a:r>
            <a:r>
              <a:rPr lang="it-IT" sz="2000" b="1" dirty="0" err="1"/>
              <a:t>strongly</a:t>
            </a:r>
            <a:r>
              <a:rPr lang="it-IT" sz="2000" dirty="0"/>
              <a:t> </a:t>
            </a:r>
            <a:r>
              <a:rPr lang="it-IT" sz="2000" dirty="0" err="1"/>
              <a:t>interacting</a:t>
            </a:r>
            <a:r>
              <a:rPr lang="it-IT" sz="2000" dirty="0"/>
              <a:t> </a:t>
            </a:r>
            <a:r>
              <a:rPr lang="it-IT" sz="2000" i="1" dirty="0" err="1"/>
              <a:t>liquid</a:t>
            </a:r>
            <a:endParaRPr lang="it-IT" sz="2000" i="1" dirty="0"/>
          </a:p>
        </p:txBody>
      </p:sp>
      <p:sp>
        <p:nvSpPr>
          <p:cNvPr id="11" name="Rounded Rectangle 10"/>
          <p:cNvSpPr/>
          <p:nvPr/>
        </p:nvSpPr>
        <p:spPr>
          <a:xfrm>
            <a:off x="5148061" y="1136937"/>
            <a:ext cx="2592289" cy="10052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CasellaDiTesto 6"/>
          <p:cNvSpPr txBox="1"/>
          <p:nvPr/>
        </p:nvSpPr>
        <p:spPr>
          <a:xfrm>
            <a:off x="5238829" y="1140454"/>
            <a:ext cx="2427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/>
              <a:t>Dilute</a:t>
            </a:r>
            <a:r>
              <a:rPr lang="it-IT" sz="2000" dirty="0"/>
              <a:t> and </a:t>
            </a:r>
            <a:r>
              <a:rPr lang="it-IT" sz="2000" b="1" dirty="0" err="1"/>
              <a:t>weakly</a:t>
            </a:r>
            <a:r>
              <a:rPr lang="it-IT" sz="2000" b="1" dirty="0"/>
              <a:t> </a:t>
            </a:r>
            <a:r>
              <a:rPr lang="it-IT" sz="2000" dirty="0" err="1"/>
              <a:t>interacting</a:t>
            </a:r>
            <a:r>
              <a:rPr lang="it-IT" sz="2000" dirty="0"/>
              <a:t> </a:t>
            </a:r>
            <a:r>
              <a:rPr lang="it-IT" sz="2000" i="1" dirty="0"/>
              <a:t>gas</a:t>
            </a:r>
          </a:p>
        </p:txBody>
      </p:sp>
      <p:sp>
        <p:nvSpPr>
          <p:cNvPr id="17" name="Freccia in giù 19"/>
          <p:cNvSpPr/>
          <p:nvPr/>
        </p:nvSpPr>
        <p:spPr>
          <a:xfrm rot="16200000">
            <a:off x="2994663" y="2741260"/>
            <a:ext cx="252028" cy="324038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6"/>
          <p:cNvSpPr txBox="1"/>
          <p:nvPr/>
        </p:nvSpPr>
        <p:spPr>
          <a:xfrm>
            <a:off x="0" y="268772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>
                <a:solidFill>
                  <a:srgbClr val="0070C0"/>
                </a:solidFill>
              </a:rPr>
              <a:t>Deeply </a:t>
            </a:r>
            <a:r>
              <a:rPr lang="it-IT" sz="2000" b="1" dirty="0" err="1">
                <a:solidFill>
                  <a:srgbClr val="0070C0"/>
                </a:solidFill>
              </a:rPr>
              <a:t>connected</a:t>
            </a:r>
            <a:r>
              <a:rPr lang="it-IT" sz="2000" b="1" dirty="0">
                <a:solidFill>
                  <a:srgbClr val="0070C0"/>
                </a:solidFill>
              </a:rPr>
              <a:t>!</a:t>
            </a:r>
            <a:endParaRPr lang="it-IT" sz="2000" i="1" dirty="0">
              <a:solidFill>
                <a:srgbClr val="0070C0"/>
              </a:solidFill>
            </a:endParaRPr>
          </a:p>
        </p:txBody>
      </p:sp>
      <p:sp>
        <p:nvSpPr>
          <p:cNvPr id="19" name="CasellaDiTesto 6"/>
          <p:cNvSpPr txBox="1"/>
          <p:nvPr/>
        </p:nvSpPr>
        <p:spPr>
          <a:xfrm>
            <a:off x="18458" y="317737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1938, </a:t>
            </a:r>
            <a:r>
              <a:rPr lang="it-IT" dirty="0" err="1">
                <a:solidFill>
                  <a:srgbClr val="FF0000"/>
                </a:solidFill>
              </a:rPr>
              <a:t>London</a:t>
            </a:r>
            <a:r>
              <a:rPr lang="it-IT" dirty="0">
                <a:solidFill>
                  <a:srgbClr val="FF0000"/>
                </a:solidFill>
              </a:rPr>
              <a:t>: </a:t>
            </a:r>
            <a:r>
              <a:rPr lang="it-IT" dirty="0"/>
              <a:t>The </a:t>
            </a:r>
            <a:r>
              <a:rPr lang="it-IT" dirty="0" err="1"/>
              <a:t>superfluid</a:t>
            </a:r>
            <a:r>
              <a:rPr lang="it-IT" dirty="0"/>
              <a:t> </a:t>
            </a:r>
            <a:r>
              <a:rPr lang="it-IT" dirty="0" err="1"/>
              <a:t>transition</a:t>
            </a:r>
            <a:r>
              <a:rPr lang="it-IT" dirty="0"/>
              <a:t> in </a:t>
            </a:r>
            <a:r>
              <a:rPr lang="it-IT" baseline="30000" dirty="0"/>
              <a:t>4</a:t>
            </a:r>
            <a:r>
              <a:rPr lang="it-IT" dirty="0"/>
              <a:t>He </a:t>
            </a:r>
            <a:r>
              <a:rPr lang="it-IT" dirty="0" err="1"/>
              <a:t>is</a:t>
            </a:r>
            <a:r>
              <a:rPr lang="it-IT" dirty="0"/>
              <a:t> a Bose-Einstein </a:t>
            </a:r>
            <a:r>
              <a:rPr lang="it-IT" dirty="0" err="1"/>
              <a:t>condensation</a:t>
            </a:r>
            <a:r>
              <a:rPr lang="it-IT" dirty="0"/>
              <a:t>!</a:t>
            </a:r>
          </a:p>
          <a:p>
            <a:pPr algn="ctr"/>
            <a:r>
              <a:rPr lang="it-IT" dirty="0"/>
              <a:t>-</a:t>
            </a:r>
            <a:r>
              <a:rPr lang="it-IT" dirty="0" err="1"/>
              <a:t>only</a:t>
            </a:r>
            <a:r>
              <a:rPr lang="it-IT" dirty="0"/>
              <a:t> </a:t>
            </a:r>
            <a:r>
              <a:rPr lang="it-IT" dirty="0" err="1"/>
              <a:t>based</a:t>
            </a:r>
            <a:r>
              <a:rPr lang="it-IT" dirty="0"/>
              <a:t> on the non-</a:t>
            </a:r>
            <a:r>
              <a:rPr lang="it-IT" dirty="0" err="1"/>
              <a:t>interacting</a:t>
            </a:r>
            <a:r>
              <a:rPr lang="it-IT" dirty="0"/>
              <a:t> </a:t>
            </a:r>
            <a:r>
              <a:rPr lang="it-IT" dirty="0" err="1"/>
              <a:t>BEC</a:t>
            </a:r>
            <a:r>
              <a:rPr lang="it-IT" dirty="0"/>
              <a:t> </a:t>
            </a:r>
            <a:r>
              <a:rPr lang="it-IT" dirty="0" err="1"/>
              <a:t>theory</a:t>
            </a:r>
            <a:r>
              <a:rPr lang="it-IT" dirty="0"/>
              <a:t>-</a:t>
            </a:r>
          </a:p>
        </p:txBody>
      </p:sp>
      <p:sp>
        <p:nvSpPr>
          <p:cNvPr id="20" name="CasellaDiTesto 6"/>
          <p:cNvSpPr txBox="1"/>
          <p:nvPr/>
        </p:nvSpPr>
        <p:spPr>
          <a:xfrm>
            <a:off x="-26775" y="389298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1956, </a:t>
            </a:r>
            <a:r>
              <a:rPr lang="it-IT" dirty="0" err="1">
                <a:solidFill>
                  <a:srgbClr val="FF0000"/>
                </a:solidFill>
              </a:rPr>
              <a:t>Penrose</a:t>
            </a:r>
            <a:r>
              <a:rPr lang="it-IT" dirty="0">
                <a:solidFill>
                  <a:srgbClr val="FF0000"/>
                </a:solidFill>
              </a:rPr>
              <a:t> &amp; </a:t>
            </a:r>
            <a:r>
              <a:rPr lang="it-IT" dirty="0" err="1">
                <a:solidFill>
                  <a:srgbClr val="FF0000"/>
                </a:solidFill>
              </a:rPr>
              <a:t>Onsager</a:t>
            </a:r>
            <a:r>
              <a:rPr lang="it-IT" dirty="0">
                <a:solidFill>
                  <a:srgbClr val="FF0000"/>
                </a:solidFill>
              </a:rPr>
              <a:t>: </a:t>
            </a:r>
            <a:r>
              <a:rPr lang="it-IT" dirty="0" err="1"/>
              <a:t>extending</a:t>
            </a:r>
            <a:r>
              <a:rPr lang="it-IT" dirty="0"/>
              <a:t> </a:t>
            </a:r>
            <a:r>
              <a:rPr lang="it-IT" dirty="0" err="1"/>
              <a:t>Bogoliubov</a:t>
            </a:r>
            <a:r>
              <a:rPr lang="it-IT" dirty="0"/>
              <a:t> </a:t>
            </a:r>
            <a:r>
              <a:rPr lang="it-IT" dirty="0" err="1"/>
              <a:t>theory</a:t>
            </a:r>
            <a:r>
              <a:rPr lang="it-IT" dirty="0"/>
              <a:t> for </a:t>
            </a:r>
            <a:r>
              <a:rPr lang="it-IT" dirty="0" err="1"/>
              <a:t>weakly-interacting</a:t>
            </a:r>
            <a:r>
              <a:rPr lang="it-IT" dirty="0"/>
              <a:t> </a:t>
            </a:r>
            <a:r>
              <a:rPr lang="it-IT" dirty="0" err="1"/>
              <a:t>gaseous</a:t>
            </a:r>
            <a:r>
              <a:rPr lang="it-IT" dirty="0"/>
              <a:t> </a:t>
            </a:r>
            <a:r>
              <a:rPr lang="it-IT" dirty="0" err="1"/>
              <a:t>BECs</a:t>
            </a:r>
            <a:r>
              <a:rPr lang="it-IT" dirty="0"/>
              <a:t> to the case of </a:t>
            </a:r>
            <a:r>
              <a:rPr lang="it-IT" dirty="0" err="1"/>
              <a:t>strongly</a:t>
            </a:r>
            <a:r>
              <a:rPr lang="it-IT" dirty="0"/>
              <a:t> </a:t>
            </a:r>
            <a:r>
              <a:rPr lang="it-IT" dirty="0" err="1"/>
              <a:t>interacting</a:t>
            </a:r>
            <a:r>
              <a:rPr lang="it-IT" dirty="0"/>
              <a:t> </a:t>
            </a:r>
            <a:r>
              <a:rPr lang="it-IT" dirty="0" err="1"/>
              <a:t>fluids</a:t>
            </a:r>
            <a:r>
              <a:rPr lang="it-IT" dirty="0"/>
              <a:t> , </a:t>
            </a:r>
            <a:r>
              <a:rPr lang="it-IT" dirty="0" err="1"/>
              <a:t>they</a:t>
            </a:r>
            <a:r>
              <a:rPr lang="it-IT" dirty="0"/>
              <a:t> </a:t>
            </a:r>
            <a:r>
              <a:rPr lang="it-IT" dirty="0" err="1"/>
              <a:t>confirm</a:t>
            </a:r>
            <a:r>
              <a:rPr lang="it-IT" dirty="0"/>
              <a:t> </a:t>
            </a:r>
            <a:r>
              <a:rPr lang="it-IT" dirty="0" err="1"/>
              <a:t>London’s</a:t>
            </a:r>
            <a:r>
              <a:rPr lang="it-IT" dirty="0"/>
              <a:t> idea!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0" y="4839270"/>
            <a:ext cx="2850693" cy="180543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013175"/>
            <a:ext cx="798029" cy="118194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084168" y="5102576"/>
            <a:ext cx="1893206" cy="92333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Roton</a:t>
            </a:r>
            <a:r>
              <a:rPr lang="de-DE" dirty="0"/>
              <a:t> </a:t>
            </a:r>
            <a:r>
              <a:rPr lang="de-DE" dirty="0" err="1"/>
              <a:t>minimum</a:t>
            </a:r>
            <a:r>
              <a:rPr lang="de-DE" dirty="0"/>
              <a:t> in </a:t>
            </a:r>
            <a:r>
              <a:rPr lang="de-DE" dirty="0" err="1"/>
              <a:t>dilute</a:t>
            </a:r>
            <a:r>
              <a:rPr lang="de-DE" dirty="0"/>
              <a:t> </a:t>
            </a:r>
            <a:r>
              <a:rPr lang="de-DE" dirty="0" err="1"/>
              <a:t>quantum</a:t>
            </a:r>
            <a:r>
              <a:rPr lang="de-DE" dirty="0"/>
              <a:t> </a:t>
            </a:r>
            <a:r>
              <a:rPr lang="de-DE" dirty="0" err="1"/>
              <a:t>gases</a:t>
            </a:r>
            <a:r>
              <a:rPr lang="de-DE" dirty="0"/>
              <a:t>?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1835696" y="2276872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/>
              <a:t>b</a:t>
            </a:r>
            <a:r>
              <a:rPr lang="it-IT"/>
              <a:t> = interaction range,  </a:t>
            </a:r>
            <a:r>
              <a:rPr lang="it-IT">
                <a:latin typeface="Cambria Math"/>
                <a:ea typeface="Cambria Math"/>
              </a:rPr>
              <a:t>⟨</a:t>
            </a:r>
            <a:r>
              <a:rPr lang="it-IT" i="1"/>
              <a:t>r</a:t>
            </a:r>
            <a:r>
              <a:rPr lang="it-IT" i="1">
                <a:latin typeface="Cambria Math"/>
                <a:ea typeface="Cambria Math"/>
              </a:rPr>
              <a:t>⟩</a:t>
            </a:r>
            <a:r>
              <a:rPr lang="it-IT"/>
              <a:t> = mean interparticle distance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2051720" y="177281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/>
              <a:t>b  </a:t>
            </a:r>
            <a:r>
              <a:rPr lang="it-IT" b="1" i="1">
                <a:latin typeface="Cambria Math"/>
                <a:ea typeface="Cambria Math"/>
              </a:rPr>
              <a:t>~ ⟨r⟩</a:t>
            </a:r>
            <a:endParaRPr lang="it-IT" b="1" i="1"/>
          </a:p>
        </p:txBody>
      </p:sp>
      <p:sp>
        <p:nvSpPr>
          <p:cNvPr id="28" name="CasellaDiTesto 27"/>
          <p:cNvSpPr txBox="1"/>
          <p:nvPr/>
        </p:nvSpPr>
        <p:spPr>
          <a:xfrm>
            <a:off x="5940152" y="177281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/>
              <a:t>b  </a:t>
            </a:r>
            <a:r>
              <a:rPr lang="it-IT" b="1" i="1">
                <a:latin typeface="Cambria Math"/>
                <a:ea typeface="Cambria Math"/>
              </a:rPr>
              <a:t>&lt;&lt;  ⟨r⟩</a:t>
            </a:r>
            <a:endParaRPr lang="it-IT" b="1" i="1"/>
          </a:p>
        </p:txBody>
      </p:sp>
    </p:spTree>
    <p:extLst>
      <p:ext uri="{BB962C8B-B14F-4D97-AF65-F5344CB8AC3E}">
        <p14:creationId xmlns:p14="http://schemas.microsoft.com/office/powerpoint/2010/main" val="3083208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/>
              <a:t>Contact</a:t>
            </a:r>
            <a:r>
              <a:rPr lang="it-IT" sz="2800" b="1" dirty="0"/>
              <a:t> </a:t>
            </a:r>
            <a:r>
              <a:rPr lang="it-IT" sz="2800" b="1" dirty="0" err="1"/>
              <a:t>interacting</a:t>
            </a:r>
            <a:r>
              <a:rPr lang="it-IT" sz="2800" b="1" dirty="0"/>
              <a:t> VS </a:t>
            </a:r>
            <a:r>
              <a:rPr lang="it-IT" sz="2800" b="1" dirty="0" err="1"/>
              <a:t>dipolar</a:t>
            </a:r>
            <a:r>
              <a:rPr lang="it-IT" sz="2800" b="1" dirty="0"/>
              <a:t> </a:t>
            </a:r>
            <a:r>
              <a:rPr lang="it-IT" sz="2800" b="1" dirty="0" err="1"/>
              <a:t>BECs</a:t>
            </a:r>
            <a:r>
              <a:rPr lang="it-IT" sz="2800" b="1" dirty="0"/>
              <a:t> – </a:t>
            </a:r>
            <a:r>
              <a:rPr lang="it-IT" sz="2800" b="1" dirty="0" err="1"/>
              <a:t>roton</a:t>
            </a:r>
            <a:r>
              <a:rPr lang="it-IT" sz="2800" b="1" dirty="0"/>
              <a:t>?</a:t>
            </a:r>
            <a:endParaRPr lang="it-IT" sz="28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" name="Connettore 1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92696"/>
            <a:ext cx="2779446" cy="1864473"/>
          </a:xfrm>
          <a:prstGeom prst="rect">
            <a:avLst/>
          </a:prstGeom>
        </p:spPr>
      </p:pic>
      <p:sp>
        <p:nvSpPr>
          <p:cNvPr id="6" name="CasellaDiTesto 6"/>
          <p:cNvSpPr txBox="1"/>
          <p:nvPr/>
        </p:nvSpPr>
        <p:spPr>
          <a:xfrm>
            <a:off x="395536" y="980728"/>
            <a:ext cx="3609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>
                <a:solidFill>
                  <a:srgbClr val="0070C0"/>
                </a:solidFill>
              </a:rPr>
              <a:t>BECs</a:t>
            </a:r>
            <a:r>
              <a:rPr lang="it-IT" sz="2000" b="1" dirty="0">
                <a:solidFill>
                  <a:srgbClr val="0070C0"/>
                </a:solidFill>
              </a:rPr>
              <a:t> with </a:t>
            </a:r>
          </a:p>
          <a:p>
            <a:pPr algn="ctr"/>
            <a:r>
              <a:rPr lang="it-IT" sz="2000" b="1" dirty="0" err="1">
                <a:solidFill>
                  <a:srgbClr val="0070C0"/>
                </a:solidFill>
              </a:rPr>
              <a:t>only</a:t>
            </a:r>
            <a:r>
              <a:rPr lang="it-IT" sz="2000" b="1" dirty="0">
                <a:solidFill>
                  <a:srgbClr val="0070C0"/>
                </a:solidFill>
              </a:rPr>
              <a:t> </a:t>
            </a:r>
            <a:r>
              <a:rPr lang="it-IT" sz="2000" b="1" dirty="0" err="1">
                <a:solidFill>
                  <a:srgbClr val="0070C0"/>
                </a:solidFill>
              </a:rPr>
              <a:t>contact</a:t>
            </a:r>
            <a:r>
              <a:rPr lang="it-IT" sz="2000" b="1" dirty="0">
                <a:solidFill>
                  <a:srgbClr val="0070C0"/>
                </a:solidFill>
              </a:rPr>
              <a:t> </a:t>
            </a:r>
            <a:r>
              <a:rPr lang="it-IT" sz="2000" b="1" dirty="0" err="1">
                <a:solidFill>
                  <a:srgbClr val="0070C0"/>
                </a:solidFill>
              </a:rPr>
              <a:t>interactions</a:t>
            </a:r>
            <a:r>
              <a:rPr lang="it-IT" sz="2000" b="1" dirty="0">
                <a:solidFill>
                  <a:srgbClr val="0070C0"/>
                </a:solidFill>
              </a:rPr>
              <a:t>:</a:t>
            </a:r>
            <a:endParaRPr lang="it-IT" sz="2000" i="1" dirty="0">
              <a:solidFill>
                <a:srgbClr val="0070C0"/>
              </a:solidFill>
            </a:endParaRPr>
          </a:p>
        </p:txBody>
      </p:sp>
      <p:sp>
        <p:nvSpPr>
          <p:cNvPr id="8" name="Freccia in giù 19"/>
          <p:cNvSpPr/>
          <p:nvPr/>
        </p:nvSpPr>
        <p:spPr>
          <a:xfrm rot="5400000">
            <a:off x="6646208" y="1363427"/>
            <a:ext cx="147884" cy="289495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6777488" y="1322970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/>
              <a:t>No</a:t>
            </a:r>
            <a:r>
              <a:rPr lang="de-DE" sz="1600" dirty="0"/>
              <a:t> </a:t>
            </a:r>
            <a:r>
              <a:rPr lang="de-DE" sz="1600" dirty="0" err="1"/>
              <a:t>roton</a:t>
            </a:r>
            <a:r>
              <a:rPr lang="de-DE" sz="1600" dirty="0"/>
              <a:t>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1188" y="1690828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/>
              <a:t>alkali</a:t>
            </a:r>
            <a:r>
              <a:rPr lang="de-DE" sz="1600" dirty="0"/>
              <a:t> atoms</a:t>
            </a:r>
          </a:p>
        </p:txBody>
      </p:sp>
      <p:sp>
        <p:nvSpPr>
          <p:cNvPr id="35" name="Textfeld 25"/>
          <p:cNvSpPr txBox="1"/>
          <p:nvPr/>
        </p:nvSpPr>
        <p:spPr>
          <a:xfrm>
            <a:off x="6328168" y="2111907"/>
            <a:ext cx="2302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v"/>
            </a:pPr>
            <a:r>
              <a:rPr lang="en-US" sz="1200" dirty="0"/>
              <a:t>Adapted from L. </a:t>
            </a:r>
            <a:r>
              <a:rPr lang="en-US" sz="1200" dirty="0" err="1"/>
              <a:t>Pitaevskii</a:t>
            </a:r>
            <a:r>
              <a:rPr lang="en-US" sz="1200" dirty="0"/>
              <a:t> and S. </a:t>
            </a:r>
            <a:r>
              <a:rPr lang="en-US" sz="1200" dirty="0" err="1"/>
              <a:t>Stringari</a:t>
            </a:r>
            <a:r>
              <a:rPr lang="en-US" sz="1200" dirty="0"/>
              <a:t>, Oxford University Press , vol. 164 (2016)</a:t>
            </a:r>
          </a:p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85338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/>
              <a:t>Contact</a:t>
            </a:r>
            <a:r>
              <a:rPr lang="it-IT" sz="2800" b="1" dirty="0"/>
              <a:t> </a:t>
            </a:r>
            <a:r>
              <a:rPr lang="it-IT" sz="2800" b="1" dirty="0" err="1"/>
              <a:t>interacting</a:t>
            </a:r>
            <a:r>
              <a:rPr lang="it-IT" sz="2800" b="1" dirty="0"/>
              <a:t> VS </a:t>
            </a:r>
            <a:r>
              <a:rPr lang="it-IT" sz="2800" b="1" dirty="0" err="1"/>
              <a:t>dipolar</a:t>
            </a:r>
            <a:r>
              <a:rPr lang="it-IT" sz="2800" b="1" dirty="0"/>
              <a:t> </a:t>
            </a:r>
            <a:r>
              <a:rPr lang="it-IT" sz="2800" b="1" dirty="0" err="1"/>
              <a:t>BECs</a:t>
            </a:r>
            <a:r>
              <a:rPr lang="it-IT" sz="2800" b="1" dirty="0"/>
              <a:t> – </a:t>
            </a:r>
            <a:r>
              <a:rPr lang="it-IT" sz="2800" b="1" dirty="0" err="1"/>
              <a:t>roton</a:t>
            </a:r>
            <a:r>
              <a:rPr lang="it-IT" sz="2800" b="1" dirty="0"/>
              <a:t>?</a:t>
            </a:r>
            <a:endParaRPr lang="it-IT" sz="28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" name="Connettore 1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92696"/>
            <a:ext cx="2779446" cy="1864473"/>
          </a:xfrm>
          <a:prstGeom prst="rect">
            <a:avLst/>
          </a:prstGeom>
        </p:spPr>
      </p:pic>
      <p:sp>
        <p:nvSpPr>
          <p:cNvPr id="6" name="CasellaDiTesto 6"/>
          <p:cNvSpPr txBox="1"/>
          <p:nvPr/>
        </p:nvSpPr>
        <p:spPr>
          <a:xfrm>
            <a:off x="395536" y="980728"/>
            <a:ext cx="3609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>
                <a:solidFill>
                  <a:srgbClr val="0070C0"/>
                </a:solidFill>
              </a:rPr>
              <a:t>BECs</a:t>
            </a:r>
            <a:r>
              <a:rPr lang="it-IT" sz="2000" b="1" dirty="0">
                <a:solidFill>
                  <a:srgbClr val="0070C0"/>
                </a:solidFill>
              </a:rPr>
              <a:t> with </a:t>
            </a:r>
          </a:p>
          <a:p>
            <a:pPr algn="ctr"/>
            <a:r>
              <a:rPr lang="it-IT" sz="2000" b="1" dirty="0" err="1">
                <a:solidFill>
                  <a:srgbClr val="0070C0"/>
                </a:solidFill>
              </a:rPr>
              <a:t>only</a:t>
            </a:r>
            <a:r>
              <a:rPr lang="it-IT" sz="2000" b="1" dirty="0">
                <a:solidFill>
                  <a:srgbClr val="0070C0"/>
                </a:solidFill>
              </a:rPr>
              <a:t> </a:t>
            </a:r>
            <a:r>
              <a:rPr lang="it-IT" sz="2000" b="1" dirty="0" err="1">
                <a:solidFill>
                  <a:srgbClr val="0070C0"/>
                </a:solidFill>
              </a:rPr>
              <a:t>contact</a:t>
            </a:r>
            <a:r>
              <a:rPr lang="it-IT" sz="2000" b="1" dirty="0">
                <a:solidFill>
                  <a:srgbClr val="0070C0"/>
                </a:solidFill>
              </a:rPr>
              <a:t> </a:t>
            </a:r>
            <a:r>
              <a:rPr lang="it-IT" sz="2000" b="1" dirty="0" err="1">
                <a:solidFill>
                  <a:srgbClr val="0070C0"/>
                </a:solidFill>
              </a:rPr>
              <a:t>interactions</a:t>
            </a:r>
            <a:r>
              <a:rPr lang="it-IT" sz="2000" b="1" dirty="0">
                <a:solidFill>
                  <a:srgbClr val="0070C0"/>
                </a:solidFill>
              </a:rPr>
              <a:t>:</a:t>
            </a:r>
            <a:endParaRPr lang="it-IT" sz="2000" i="1" dirty="0">
              <a:solidFill>
                <a:srgbClr val="0070C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-815778" y="2852936"/>
            <a:ext cx="6827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>
                <a:solidFill>
                  <a:srgbClr val="0070C0"/>
                </a:solidFill>
              </a:rPr>
              <a:t>BECs</a:t>
            </a:r>
            <a:r>
              <a:rPr lang="it-IT" sz="2000" b="1" dirty="0">
                <a:solidFill>
                  <a:srgbClr val="0070C0"/>
                </a:solidFill>
              </a:rPr>
              <a:t> with </a:t>
            </a:r>
          </a:p>
          <a:p>
            <a:pPr algn="ctr"/>
            <a:r>
              <a:rPr lang="it-IT" sz="2000" b="1" dirty="0" err="1">
                <a:solidFill>
                  <a:srgbClr val="0070C0"/>
                </a:solidFill>
              </a:rPr>
              <a:t>contact</a:t>
            </a:r>
            <a:r>
              <a:rPr lang="it-IT" sz="2000" b="1" dirty="0">
                <a:solidFill>
                  <a:srgbClr val="0070C0"/>
                </a:solidFill>
              </a:rPr>
              <a:t> + </a:t>
            </a:r>
            <a:r>
              <a:rPr lang="it-IT" sz="2000" b="1" dirty="0" err="1">
                <a:solidFill>
                  <a:srgbClr val="FF0000"/>
                </a:solidFill>
              </a:rPr>
              <a:t>dipole-dipole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dirty="0" err="1">
                <a:solidFill>
                  <a:srgbClr val="FF0000"/>
                </a:solidFill>
              </a:rPr>
              <a:t>interactions</a:t>
            </a:r>
            <a:r>
              <a:rPr lang="it-IT" sz="2000" b="1" dirty="0">
                <a:solidFill>
                  <a:srgbClr val="FF0000"/>
                </a:solidFill>
              </a:rPr>
              <a:t> (</a:t>
            </a:r>
            <a:r>
              <a:rPr lang="it-IT" sz="2000" b="1" dirty="0" err="1">
                <a:solidFill>
                  <a:srgbClr val="FF0000"/>
                </a:solidFill>
              </a:rPr>
              <a:t>DDI</a:t>
            </a:r>
            <a:r>
              <a:rPr lang="it-IT" sz="2000" b="1" dirty="0">
                <a:solidFill>
                  <a:srgbClr val="FF0000"/>
                </a:solidFill>
              </a:rPr>
              <a:t>):</a:t>
            </a:r>
            <a:endParaRPr lang="it-IT" sz="2000" i="1" dirty="0">
              <a:solidFill>
                <a:srgbClr val="FF0000"/>
              </a:solidFill>
            </a:endParaRPr>
          </a:p>
        </p:txBody>
      </p:sp>
      <p:sp>
        <p:nvSpPr>
          <p:cNvPr id="8" name="Freccia in giù 19"/>
          <p:cNvSpPr/>
          <p:nvPr/>
        </p:nvSpPr>
        <p:spPr>
          <a:xfrm rot="5400000">
            <a:off x="6646208" y="1363427"/>
            <a:ext cx="147884" cy="289495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6777488" y="1322970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/>
              <a:t>No</a:t>
            </a:r>
            <a:r>
              <a:rPr lang="de-DE" sz="1600" dirty="0"/>
              <a:t> </a:t>
            </a:r>
            <a:r>
              <a:rPr lang="de-DE" sz="1600" dirty="0" err="1"/>
              <a:t>roton</a:t>
            </a:r>
            <a:r>
              <a:rPr lang="de-DE" sz="1600" dirty="0"/>
              <a:t>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1188" y="1690828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/>
              <a:t>alkali</a:t>
            </a:r>
            <a:r>
              <a:rPr lang="de-DE" sz="1600" dirty="0"/>
              <a:t> atoms</a:t>
            </a:r>
          </a:p>
        </p:txBody>
      </p:sp>
      <p:grpSp>
        <p:nvGrpSpPr>
          <p:cNvPr id="11" name="Gruppieren 11"/>
          <p:cNvGrpSpPr/>
          <p:nvPr/>
        </p:nvGrpSpPr>
        <p:grpSpPr>
          <a:xfrm>
            <a:off x="4932040" y="2709880"/>
            <a:ext cx="1440160" cy="1151168"/>
            <a:chOff x="2394804" y="2343600"/>
            <a:chExt cx="1311512" cy="1297976"/>
          </a:xfrm>
        </p:grpSpPr>
        <p:grpSp>
          <p:nvGrpSpPr>
            <p:cNvPr id="12" name="Gruppieren 12"/>
            <p:cNvGrpSpPr/>
            <p:nvPr/>
          </p:nvGrpSpPr>
          <p:grpSpPr>
            <a:xfrm>
              <a:off x="2394804" y="2577180"/>
              <a:ext cx="989775" cy="734221"/>
              <a:chOff x="2554868" y="2586301"/>
              <a:chExt cx="989775" cy="734221"/>
            </a:xfrm>
          </p:grpSpPr>
          <p:grpSp>
            <p:nvGrpSpPr>
              <p:cNvPr id="15" name="Gruppieren 17"/>
              <p:cNvGrpSpPr/>
              <p:nvPr/>
            </p:nvGrpSpPr>
            <p:grpSpPr>
              <a:xfrm>
                <a:off x="2846137" y="2586301"/>
                <a:ext cx="698506" cy="718501"/>
                <a:chOff x="2846137" y="2586301"/>
                <a:chExt cx="698506" cy="718501"/>
              </a:xfrm>
            </p:grpSpPr>
            <p:grpSp>
              <p:nvGrpSpPr>
                <p:cNvPr id="17" name="Group 371"/>
                <p:cNvGrpSpPr/>
                <p:nvPr/>
              </p:nvGrpSpPr>
              <p:grpSpPr>
                <a:xfrm>
                  <a:off x="2989885" y="2586301"/>
                  <a:ext cx="554758" cy="672781"/>
                  <a:chOff x="718900" y="1142137"/>
                  <a:chExt cx="788989" cy="956843"/>
                </a:xfrm>
              </p:grpSpPr>
              <p:sp>
                <p:nvSpPr>
                  <p:cNvPr id="21" name="Shape 356"/>
                  <p:cNvSpPr/>
                  <p:nvPr/>
                </p:nvSpPr>
                <p:spPr>
                  <a:xfrm flipV="1">
                    <a:off x="745036" y="1541825"/>
                    <a:ext cx="762853" cy="557155"/>
                  </a:xfrm>
                  <a:prstGeom prst="line">
                    <a:avLst/>
                  </a:prstGeom>
                  <a:noFill/>
                  <a:ln w="19050" cap="flat">
                    <a:solidFill>
                      <a:schemeClr val="tx1"/>
                    </a:solidFill>
                    <a:prstDash val="sysDash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Calibri"/>
                    </a:pPr>
                    <a:endParaRPr/>
                  </a:p>
                </p:txBody>
              </p:sp>
              <p:sp>
                <p:nvSpPr>
                  <p:cNvPr id="22" name="Shape 357"/>
                  <p:cNvSpPr/>
                  <p:nvPr/>
                </p:nvSpPr>
                <p:spPr>
                  <a:xfrm>
                    <a:off x="718900" y="1142137"/>
                    <a:ext cx="109524" cy="656590"/>
                  </a:xfrm>
                  <a:prstGeom prst="rect">
                    <a:avLst/>
                  </a:prstGeom>
                  <a:noFill/>
                  <a:ln w="12700" cap="flat">
                    <a:noFill/>
                    <a:round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none" lIns="38100" tIns="38100" rIns="38100" bIns="38100" numCol="1" anchor="t">
                    <a:spAutoFit/>
                  </a:bodyPr>
                  <a:lstStyle>
                    <a:lvl1pPr defTabSz="914400">
                      <a:buClr>
                        <a:srgbClr val="8448B0"/>
                      </a:buClr>
                      <a:buFont typeface="Times New Roman"/>
                      <a:defRPr sz="2000" i="1">
                        <a:solidFill>
                          <a:srgbClr val="8448B0"/>
                        </a:solidFill>
                        <a:uFill>
                          <a:solidFill>
                            <a:srgbClr val="8448B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defRPr>
                    </a:lvl1pPr>
                  </a:lstStyle>
                  <a:p>
                    <a:pPr>
                      <a:defRPr sz="1800" i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2500" b="1" dirty="0"/>
                  </a:p>
                </p:txBody>
              </p:sp>
            </p:grpSp>
            <p:cxnSp>
              <p:nvCxnSpPr>
                <p:cNvPr id="18" name="Gerader Verbinder 21"/>
                <p:cNvCxnSpPr/>
                <p:nvPr/>
              </p:nvCxnSpPr>
              <p:spPr>
                <a:xfrm flipV="1">
                  <a:off x="2846137" y="2586301"/>
                  <a:ext cx="0" cy="34019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9" name="droppedImage.pdf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/>
                </a:blip>
                <a:srcRect l="92854" b="50147"/>
                <a:stretch/>
              </p:blipFill>
              <p:spPr>
                <a:xfrm>
                  <a:off x="2967025" y="2809514"/>
                  <a:ext cx="137416" cy="211288"/>
                </a:xfrm>
                <a:prstGeom prst="rect">
                  <a:avLst/>
                </a:prstGeom>
                <a:ln w="12700">
                  <a:miter lim="400000"/>
                </a:ln>
              </p:spPr>
            </p:pic>
            <p:pic>
              <p:nvPicPr>
                <p:cNvPr id="20" name="droppedImage.pdf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/>
                </a:blip>
                <a:srcRect l="68918" t="64545" r="23553" b="-11291"/>
                <a:stretch/>
              </p:blipFill>
              <p:spPr>
                <a:xfrm>
                  <a:off x="3302140" y="3106682"/>
                  <a:ext cx="144780" cy="198120"/>
                </a:xfrm>
                <a:prstGeom prst="rect">
                  <a:avLst/>
                </a:prstGeom>
                <a:ln w="12700">
                  <a:miter lim="400000"/>
                </a:ln>
              </p:spPr>
            </p:pic>
          </p:grpSp>
          <p:sp>
            <p:nvSpPr>
              <p:cNvPr id="16" name="Bogen 19"/>
              <p:cNvSpPr/>
              <p:nvPr/>
            </p:nvSpPr>
            <p:spPr>
              <a:xfrm>
                <a:off x="2554868" y="2691190"/>
                <a:ext cx="701552" cy="629332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13" name="Grafik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2041" y="2879270"/>
              <a:ext cx="314712" cy="762306"/>
            </a:xfrm>
            <a:prstGeom prst="rect">
              <a:avLst/>
            </a:prstGeom>
          </p:spPr>
        </p:pic>
        <p:pic>
          <p:nvPicPr>
            <p:cNvPr id="14" name="Grafik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1604" y="2343600"/>
              <a:ext cx="314712" cy="762306"/>
            </a:xfrm>
            <a:prstGeom prst="rect">
              <a:avLst/>
            </a:prstGeom>
          </p:spPr>
        </p:pic>
      </p:grpSp>
      <p:pic>
        <p:nvPicPr>
          <p:cNvPr id="23" name="droppedImage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796136" y="3766459"/>
            <a:ext cx="2716353" cy="598645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TextBox 23"/>
          <p:cNvSpPr txBox="1"/>
          <p:nvPr/>
        </p:nvSpPr>
        <p:spPr>
          <a:xfrm>
            <a:off x="1691680" y="3933056"/>
            <a:ext cx="2030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sz="1600"/>
              <a:t>Polar molecules</a:t>
            </a:r>
            <a:endParaRPr lang="de-DE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sz="1600"/>
              <a:t>Rydberg atoms</a:t>
            </a:r>
            <a:endParaRPr lang="de-DE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sz="1600"/>
              <a:t>Magnetic atoms</a:t>
            </a:r>
            <a:endParaRPr lang="de-DE" sz="1600" dirty="0"/>
          </a:p>
          <a:p>
            <a:endParaRPr lang="de-DE" sz="1600" dirty="0"/>
          </a:p>
        </p:txBody>
      </p:sp>
      <p:sp>
        <p:nvSpPr>
          <p:cNvPr id="26" name="Rounded Rectangle 25"/>
          <p:cNvSpPr/>
          <p:nvPr/>
        </p:nvSpPr>
        <p:spPr>
          <a:xfrm>
            <a:off x="7827623" y="3731480"/>
            <a:ext cx="720080" cy="32478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ounded Rectangle 26"/>
          <p:cNvSpPr/>
          <p:nvPr/>
        </p:nvSpPr>
        <p:spPr>
          <a:xfrm>
            <a:off x="7599462" y="4130101"/>
            <a:ext cx="432048" cy="27177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9" name="Straight Arrow Connector 28"/>
          <p:cNvCxnSpPr>
            <a:stCxn id="26" idx="0"/>
          </p:cNvCxnSpPr>
          <p:nvPr/>
        </p:nvCxnSpPr>
        <p:spPr>
          <a:xfrm flipV="1">
            <a:off x="8187663" y="3452329"/>
            <a:ext cx="2154" cy="279151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815486" y="4414842"/>
            <a:ext cx="0" cy="25050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503587" y="313505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solidFill>
                  <a:srgbClr val="00B050"/>
                </a:solidFill>
              </a:rPr>
              <a:t>anisotropic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64288" y="458434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solidFill>
                  <a:srgbClr val="00B050"/>
                </a:solidFill>
              </a:rPr>
              <a:t>long</a:t>
            </a:r>
            <a:r>
              <a:rPr lang="de-DE" dirty="0">
                <a:solidFill>
                  <a:srgbClr val="00B050"/>
                </a:solidFill>
              </a:rPr>
              <a:t>-range</a:t>
            </a:r>
          </a:p>
        </p:txBody>
      </p:sp>
      <p:sp>
        <p:nvSpPr>
          <p:cNvPr id="35" name="Textfeld 25"/>
          <p:cNvSpPr txBox="1"/>
          <p:nvPr/>
        </p:nvSpPr>
        <p:spPr>
          <a:xfrm>
            <a:off x="6328168" y="2111907"/>
            <a:ext cx="2302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v"/>
            </a:pPr>
            <a:r>
              <a:rPr lang="en-US" sz="1200" dirty="0"/>
              <a:t>Adapted from L. </a:t>
            </a:r>
            <a:r>
              <a:rPr lang="en-US" sz="1200" dirty="0" err="1"/>
              <a:t>Pitaevskii</a:t>
            </a:r>
            <a:r>
              <a:rPr lang="en-US" sz="1200" dirty="0"/>
              <a:t> and S. </a:t>
            </a:r>
            <a:r>
              <a:rPr lang="en-US" sz="1200" dirty="0" err="1"/>
              <a:t>Stringari</a:t>
            </a:r>
            <a:r>
              <a:rPr lang="en-US" sz="1200" dirty="0"/>
              <a:t>, Oxford University Press , vol. 164 (2016)</a:t>
            </a:r>
          </a:p>
          <a:p>
            <a:pPr algn="ctr"/>
            <a:endParaRPr lang="en-US" sz="1200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251520" y="3564305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>
                <a:ea typeface="Cambria Math"/>
              </a:rPr>
              <a:t>⇒ particles with </a:t>
            </a:r>
            <a:r>
              <a:rPr lang="it-IT" sz="1600" b="1">
                <a:solidFill>
                  <a:srgbClr val="0070C0"/>
                </a:solidFill>
                <a:ea typeface="Cambria Math"/>
              </a:rPr>
              <a:t>non-zero dipole moment (electric/</a:t>
            </a:r>
          </a:p>
          <a:p>
            <a:r>
              <a:rPr lang="it-IT" sz="1600" b="1">
                <a:solidFill>
                  <a:srgbClr val="0070C0"/>
                </a:solidFill>
                <a:ea typeface="Cambria Math"/>
              </a:rPr>
              <a:t>magnetic)</a:t>
            </a:r>
            <a:endParaRPr lang="it-IT" sz="16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948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/>
              <a:t>Contact</a:t>
            </a:r>
            <a:r>
              <a:rPr lang="it-IT" sz="2800" b="1" dirty="0"/>
              <a:t> </a:t>
            </a:r>
            <a:r>
              <a:rPr lang="it-IT" sz="2800" b="1" dirty="0" err="1"/>
              <a:t>interacting</a:t>
            </a:r>
            <a:r>
              <a:rPr lang="it-IT" sz="2800" b="1" dirty="0"/>
              <a:t> VS </a:t>
            </a:r>
            <a:r>
              <a:rPr lang="it-IT" sz="2800" b="1" dirty="0" err="1"/>
              <a:t>dipolar</a:t>
            </a:r>
            <a:r>
              <a:rPr lang="it-IT" sz="2800" b="1" dirty="0"/>
              <a:t> </a:t>
            </a:r>
            <a:r>
              <a:rPr lang="it-IT" sz="2800" b="1" dirty="0" err="1"/>
              <a:t>BECs</a:t>
            </a:r>
            <a:r>
              <a:rPr lang="it-IT" sz="2800" b="1" dirty="0"/>
              <a:t> – </a:t>
            </a:r>
            <a:r>
              <a:rPr lang="it-IT" sz="2800" b="1" dirty="0" err="1"/>
              <a:t>roton</a:t>
            </a:r>
            <a:r>
              <a:rPr lang="it-IT" sz="2800" b="1" dirty="0"/>
              <a:t>?</a:t>
            </a:r>
            <a:endParaRPr lang="it-IT" sz="28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" name="Connettore 1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92696"/>
            <a:ext cx="2779446" cy="1864473"/>
          </a:xfrm>
          <a:prstGeom prst="rect">
            <a:avLst/>
          </a:prstGeom>
        </p:spPr>
      </p:pic>
      <p:sp>
        <p:nvSpPr>
          <p:cNvPr id="6" name="CasellaDiTesto 6"/>
          <p:cNvSpPr txBox="1"/>
          <p:nvPr/>
        </p:nvSpPr>
        <p:spPr>
          <a:xfrm>
            <a:off x="395536" y="980728"/>
            <a:ext cx="3609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>
                <a:solidFill>
                  <a:srgbClr val="0070C0"/>
                </a:solidFill>
              </a:rPr>
              <a:t>BECs</a:t>
            </a:r>
            <a:r>
              <a:rPr lang="it-IT" sz="2000" b="1" dirty="0">
                <a:solidFill>
                  <a:srgbClr val="0070C0"/>
                </a:solidFill>
              </a:rPr>
              <a:t> with </a:t>
            </a:r>
          </a:p>
          <a:p>
            <a:pPr algn="ctr"/>
            <a:r>
              <a:rPr lang="it-IT" sz="2000" b="1" dirty="0" err="1">
                <a:solidFill>
                  <a:srgbClr val="0070C0"/>
                </a:solidFill>
              </a:rPr>
              <a:t>only</a:t>
            </a:r>
            <a:r>
              <a:rPr lang="it-IT" sz="2000" b="1" dirty="0">
                <a:solidFill>
                  <a:srgbClr val="0070C0"/>
                </a:solidFill>
              </a:rPr>
              <a:t> </a:t>
            </a:r>
            <a:r>
              <a:rPr lang="it-IT" sz="2000" b="1" dirty="0" err="1">
                <a:solidFill>
                  <a:srgbClr val="0070C0"/>
                </a:solidFill>
              </a:rPr>
              <a:t>contact</a:t>
            </a:r>
            <a:r>
              <a:rPr lang="it-IT" sz="2000" b="1" dirty="0">
                <a:solidFill>
                  <a:srgbClr val="0070C0"/>
                </a:solidFill>
              </a:rPr>
              <a:t> </a:t>
            </a:r>
            <a:r>
              <a:rPr lang="it-IT" sz="2000" b="1" dirty="0" err="1">
                <a:solidFill>
                  <a:srgbClr val="0070C0"/>
                </a:solidFill>
              </a:rPr>
              <a:t>interactions</a:t>
            </a:r>
            <a:r>
              <a:rPr lang="it-IT" sz="2000" b="1" dirty="0">
                <a:solidFill>
                  <a:srgbClr val="0070C0"/>
                </a:solidFill>
              </a:rPr>
              <a:t>:</a:t>
            </a:r>
            <a:endParaRPr lang="it-IT" sz="2000" i="1" dirty="0">
              <a:solidFill>
                <a:srgbClr val="0070C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-815778" y="2852936"/>
            <a:ext cx="6827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>
                <a:solidFill>
                  <a:srgbClr val="0070C0"/>
                </a:solidFill>
              </a:rPr>
              <a:t>BECs</a:t>
            </a:r>
            <a:r>
              <a:rPr lang="it-IT" sz="2000" b="1" dirty="0">
                <a:solidFill>
                  <a:srgbClr val="0070C0"/>
                </a:solidFill>
              </a:rPr>
              <a:t> with </a:t>
            </a:r>
          </a:p>
          <a:p>
            <a:pPr algn="ctr"/>
            <a:r>
              <a:rPr lang="it-IT" sz="2000" b="1" dirty="0" err="1">
                <a:solidFill>
                  <a:srgbClr val="0070C0"/>
                </a:solidFill>
              </a:rPr>
              <a:t>contact</a:t>
            </a:r>
            <a:r>
              <a:rPr lang="it-IT" sz="2000" b="1" dirty="0">
                <a:solidFill>
                  <a:srgbClr val="0070C0"/>
                </a:solidFill>
              </a:rPr>
              <a:t> + </a:t>
            </a:r>
            <a:r>
              <a:rPr lang="it-IT" sz="2000" b="1" dirty="0" err="1">
                <a:solidFill>
                  <a:srgbClr val="FF0000"/>
                </a:solidFill>
              </a:rPr>
              <a:t>dipole-dipole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dirty="0" err="1">
                <a:solidFill>
                  <a:srgbClr val="FF0000"/>
                </a:solidFill>
              </a:rPr>
              <a:t>interactions</a:t>
            </a:r>
            <a:r>
              <a:rPr lang="it-IT" sz="2000" b="1" dirty="0">
                <a:solidFill>
                  <a:srgbClr val="FF0000"/>
                </a:solidFill>
              </a:rPr>
              <a:t> (</a:t>
            </a:r>
            <a:r>
              <a:rPr lang="it-IT" sz="2000" b="1" dirty="0" err="1">
                <a:solidFill>
                  <a:srgbClr val="FF0000"/>
                </a:solidFill>
              </a:rPr>
              <a:t>DDI</a:t>
            </a:r>
            <a:r>
              <a:rPr lang="it-IT" sz="2000" b="1" dirty="0">
                <a:solidFill>
                  <a:srgbClr val="FF0000"/>
                </a:solidFill>
              </a:rPr>
              <a:t>):</a:t>
            </a:r>
            <a:endParaRPr lang="it-IT" sz="2000" i="1" dirty="0">
              <a:solidFill>
                <a:srgbClr val="FF0000"/>
              </a:solidFill>
            </a:endParaRPr>
          </a:p>
        </p:txBody>
      </p:sp>
      <p:sp>
        <p:nvSpPr>
          <p:cNvPr id="8" name="Freccia in giù 19"/>
          <p:cNvSpPr/>
          <p:nvPr/>
        </p:nvSpPr>
        <p:spPr>
          <a:xfrm rot="5400000">
            <a:off x="6646208" y="1363427"/>
            <a:ext cx="147884" cy="289495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6777488" y="1322970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/>
              <a:t>No</a:t>
            </a:r>
            <a:r>
              <a:rPr lang="de-DE" sz="1600" dirty="0"/>
              <a:t> </a:t>
            </a:r>
            <a:r>
              <a:rPr lang="de-DE" sz="1600" dirty="0" err="1"/>
              <a:t>roton</a:t>
            </a:r>
            <a:r>
              <a:rPr lang="de-DE" sz="1600" dirty="0"/>
              <a:t>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1188" y="1690828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/>
              <a:t>alkali</a:t>
            </a:r>
            <a:r>
              <a:rPr lang="de-DE" sz="1600" dirty="0"/>
              <a:t> atoms</a:t>
            </a:r>
          </a:p>
        </p:txBody>
      </p:sp>
      <p:grpSp>
        <p:nvGrpSpPr>
          <p:cNvPr id="11" name="Gruppieren 11"/>
          <p:cNvGrpSpPr/>
          <p:nvPr/>
        </p:nvGrpSpPr>
        <p:grpSpPr>
          <a:xfrm>
            <a:off x="4932040" y="2709880"/>
            <a:ext cx="1440160" cy="1151168"/>
            <a:chOff x="2394804" y="2343600"/>
            <a:chExt cx="1311512" cy="1297976"/>
          </a:xfrm>
        </p:grpSpPr>
        <p:grpSp>
          <p:nvGrpSpPr>
            <p:cNvPr id="12" name="Gruppieren 12"/>
            <p:cNvGrpSpPr/>
            <p:nvPr/>
          </p:nvGrpSpPr>
          <p:grpSpPr>
            <a:xfrm>
              <a:off x="2394804" y="2577180"/>
              <a:ext cx="989775" cy="734221"/>
              <a:chOff x="2554868" y="2586301"/>
              <a:chExt cx="989775" cy="734221"/>
            </a:xfrm>
          </p:grpSpPr>
          <p:grpSp>
            <p:nvGrpSpPr>
              <p:cNvPr id="15" name="Gruppieren 17"/>
              <p:cNvGrpSpPr/>
              <p:nvPr/>
            </p:nvGrpSpPr>
            <p:grpSpPr>
              <a:xfrm>
                <a:off x="2846137" y="2586301"/>
                <a:ext cx="698506" cy="718501"/>
                <a:chOff x="2846137" y="2586301"/>
                <a:chExt cx="698506" cy="718501"/>
              </a:xfrm>
            </p:grpSpPr>
            <p:grpSp>
              <p:nvGrpSpPr>
                <p:cNvPr id="17" name="Group 371"/>
                <p:cNvGrpSpPr/>
                <p:nvPr/>
              </p:nvGrpSpPr>
              <p:grpSpPr>
                <a:xfrm>
                  <a:off x="2989885" y="2586301"/>
                  <a:ext cx="554758" cy="672781"/>
                  <a:chOff x="718900" y="1142137"/>
                  <a:chExt cx="788989" cy="956843"/>
                </a:xfrm>
              </p:grpSpPr>
              <p:sp>
                <p:nvSpPr>
                  <p:cNvPr id="21" name="Shape 356"/>
                  <p:cNvSpPr/>
                  <p:nvPr/>
                </p:nvSpPr>
                <p:spPr>
                  <a:xfrm flipV="1">
                    <a:off x="745036" y="1541825"/>
                    <a:ext cx="762853" cy="557155"/>
                  </a:xfrm>
                  <a:prstGeom prst="line">
                    <a:avLst/>
                  </a:prstGeom>
                  <a:noFill/>
                  <a:ln w="19050" cap="flat">
                    <a:solidFill>
                      <a:schemeClr val="tx1"/>
                    </a:solidFill>
                    <a:prstDash val="sysDash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Calibri"/>
                    </a:pPr>
                    <a:endParaRPr/>
                  </a:p>
                </p:txBody>
              </p:sp>
              <p:sp>
                <p:nvSpPr>
                  <p:cNvPr id="22" name="Shape 357"/>
                  <p:cNvSpPr/>
                  <p:nvPr/>
                </p:nvSpPr>
                <p:spPr>
                  <a:xfrm>
                    <a:off x="718900" y="1142137"/>
                    <a:ext cx="109524" cy="656590"/>
                  </a:xfrm>
                  <a:prstGeom prst="rect">
                    <a:avLst/>
                  </a:prstGeom>
                  <a:noFill/>
                  <a:ln w="12700" cap="flat">
                    <a:noFill/>
                    <a:round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none" lIns="38100" tIns="38100" rIns="38100" bIns="38100" numCol="1" anchor="t">
                    <a:spAutoFit/>
                  </a:bodyPr>
                  <a:lstStyle>
                    <a:lvl1pPr defTabSz="914400">
                      <a:buClr>
                        <a:srgbClr val="8448B0"/>
                      </a:buClr>
                      <a:buFont typeface="Times New Roman"/>
                      <a:defRPr sz="2000" i="1">
                        <a:solidFill>
                          <a:srgbClr val="8448B0"/>
                        </a:solidFill>
                        <a:uFill>
                          <a:solidFill>
                            <a:srgbClr val="8448B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defRPr>
                    </a:lvl1pPr>
                  </a:lstStyle>
                  <a:p>
                    <a:pPr>
                      <a:defRPr sz="1800" i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2500" b="1" dirty="0"/>
                  </a:p>
                </p:txBody>
              </p:sp>
            </p:grpSp>
            <p:cxnSp>
              <p:nvCxnSpPr>
                <p:cNvPr id="18" name="Gerader Verbinder 21"/>
                <p:cNvCxnSpPr/>
                <p:nvPr/>
              </p:nvCxnSpPr>
              <p:spPr>
                <a:xfrm flipV="1">
                  <a:off x="2846137" y="2586301"/>
                  <a:ext cx="0" cy="34019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9" name="droppedImage.pdf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/>
                </a:blip>
                <a:srcRect l="92854" b="50147"/>
                <a:stretch/>
              </p:blipFill>
              <p:spPr>
                <a:xfrm>
                  <a:off x="2967025" y="2809514"/>
                  <a:ext cx="137416" cy="211288"/>
                </a:xfrm>
                <a:prstGeom prst="rect">
                  <a:avLst/>
                </a:prstGeom>
                <a:ln w="12700">
                  <a:miter lim="400000"/>
                </a:ln>
              </p:spPr>
            </p:pic>
            <p:pic>
              <p:nvPicPr>
                <p:cNvPr id="20" name="droppedImage.pdf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/>
                </a:blip>
                <a:srcRect l="68918" t="64545" r="23553" b="-11291"/>
                <a:stretch/>
              </p:blipFill>
              <p:spPr>
                <a:xfrm>
                  <a:off x="3302140" y="3106682"/>
                  <a:ext cx="144780" cy="198120"/>
                </a:xfrm>
                <a:prstGeom prst="rect">
                  <a:avLst/>
                </a:prstGeom>
                <a:ln w="12700">
                  <a:miter lim="400000"/>
                </a:ln>
              </p:spPr>
            </p:pic>
          </p:grpSp>
          <p:sp>
            <p:nvSpPr>
              <p:cNvPr id="16" name="Bogen 19"/>
              <p:cNvSpPr/>
              <p:nvPr/>
            </p:nvSpPr>
            <p:spPr>
              <a:xfrm>
                <a:off x="2554868" y="2691190"/>
                <a:ext cx="701552" cy="629332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13" name="Grafik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2041" y="2879270"/>
              <a:ext cx="314712" cy="762306"/>
            </a:xfrm>
            <a:prstGeom prst="rect">
              <a:avLst/>
            </a:prstGeom>
          </p:spPr>
        </p:pic>
        <p:pic>
          <p:nvPicPr>
            <p:cNvPr id="14" name="Grafik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1604" y="2343600"/>
              <a:ext cx="314712" cy="762306"/>
            </a:xfrm>
            <a:prstGeom prst="rect">
              <a:avLst/>
            </a:prstGeom>
          </p:spPr>
        </p:pic>
      </p:grpSp>
      <p:pic>
        <p:nvPicPr>
          <p:cNvPr id="23" name="droppedImage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796136" y="3766459"/>
            <a:ext cx="2716353" cy="598645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Rounded Rectangle 25"/>
          <p:cNvSpPr/>
          <p:nvPr/>
        </p:nvSpPr>
        <p:spPr>
          <a:xfrm>
            <a:off x="7827623" y="3731480"/>
            <a:ext cx="720080" cy="32478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ounded Rectangle 26"/>
          <p:cNvSpPr/>
          <p:nvPr/>
        </p:nvSpPr>
        <p:spPr>
          <a:xfrm>
            <a:off x="7599462" y="4130101"/>
            <a:ext cx="432048" cy="27177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9" name="Straight Arrow Connector 28"/>
          <p:cNvCxnSpPr>
            <a:stCxn id="26" idx="0"/>
          </p:cNvCxnSpPr>
          <p:nvPr/>
        </p:nvCxnSpPr>
        <p:spPr>
          <a:xfrm flipV="1">
            <a:off x="8187663" y="3452329"/>
            <a:ext cx="2154" cy="279151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815486" y="4414842"/>
            <a:ext cx="0" cy="25050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503587" y="313505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solidFill>
                  <a:srgbClr val="00B050"/>
                </a:solidFill>
              </a:rPr>
              <a:t>anisotropic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64288" y="458434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solidFill>
                  <a:srgbClr val="00B050"/>
                </a:solidFill>
              </a:rPr>
              <a:t>long</a:t>
            </a:r>
            <a:r>
              <a:rPr lang="de-DE" dirty="0">
                <a:solidFill>
                  <a:srgbClr val="00B050"/>
                </a:solidFill>
              </a:rPr>
              <a:t>-range</a:t>
            </a:r>
          </a:p>
        </p:txBody>
      </p:sp>
      <p:sp>
        <p:nvSpPr>
          <p:cNvPr id="35" name="Textfeld 25"/>
          <p:cNvSpPr txBox="1"/>
          <p:nvPr/>
        </p:nvSpPr>
        <p:spPr>
          <a:xfrm>
            <a:off x="6328168" y="2111907"/>
            <a:ext cx="2302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v"/>
            </a:pPr>
            <a:r>
              <a:rPr lang="en-US" sz="1200" dirty="0"/>
              <a:t>Adapted from L. </a:t>
            </a:r>
            <a:r>
              <a:rPr lang="en-US" sz="1200" dirty="0" err="1"/>
              <a:t>Pitaevskii</a:t>
            </a:r>
            <a:r>
              <a:rPr lang="en-US" sz="1200" dirty="0"/>
              <a:t> and S. </a:t>
            </a:r>
            <a:r>
              <a:rPr lang="en-US" sz="1200" dirty="0" err="1"/>
              <a:t>Stringari</a:t>
            </a:r>
            <a:r>
              <a:rPr lang="en-US" sz="1200" dirty="0"/>
              <a:t>, Oxford University Press , vol. 164 (2016)</a:t>
            </a:r>
          </a:p>
          <a:p>
            <a:pPr algn="ctr"/>
            <a:endParaRPr lang="en-US" sz="1200" dirty="0"/>
          </a:p>
        </p:txBody>
      </p:sp>
      <p:sp>
        <p:nvSpPr>
          <p:cNvPr id="39" name="Freccia in giù 19"/>
          <p:cNvSpPr/>
          <p:nvPr/>
        </p:nvSpPr>
        <p:spPr>
          <a:xfrm rot="9117750">
            <a:off x="3397416" y="4820466"/>
            <a:ext cx="140941" cy="246030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Rounded Rectangle 41"/>
          <p:cNvSpPr/>
          <p:nvPr/>
        </p:nvSpPr>
        <p:spPr>
          <a:xfrm>
            <a:off x="3131840" y="5172865"/>
            <a:ext cx="1286901" cy="4163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This talk!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251520" y="3564305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>
                <a:ea typeface="Cambria Math"/>
              </a:rPr>
              <a:t>⇒ particles with </a:t>
            </a:r>
            <a:r>
              <a:rPr lang="it-IT" sz="1600" b="1">
                <a:solidFill>
                  <a:srgbClr val="0070C0"/>
                </a:solidFill>
                <a:ea typeface="Cambria Math"/>
              </a:rPr>
              <a:t>non-zero dipole moment (electric/</a:t>
            </a:r>
          </a:p>
          <a:p>
            <a:r>
              <a:rPr lang="it-IT" sz="1600" b="1">
                <a:solidFill>
                  <a:srgbClr val="0070C0"/>
                </a:solidFill>
                <a:ea typeface="Cambria Math"/>
              </a:rPr>
              <a:t>magnetic)</a:t>
            </a:r>
            <a:endParaRPr lang="it-IT" sz="1600" b="1">
              <a:solidFill>
                <a:srgbClr val="0070C0"/>
              </a:solidFill>
            </a:endParaRPr>
          </a:p>
        </p:txBody>
      </p:sp>
      <p:sp>
        <p:nvSpPr>
          <p:cNvPr id="36" name="TextBox 23"/>
          <p:cNvSpPr txBox="1"/>
          <p:nvPr/>
        </p:nvSpPr>
        <p:spPr>
          <a:xfrm>
            <a:off x="1691680" y="3933056"/>
            <a:ext cx="2030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sz="1600"/>
              <a:t>Polar molecules</a:t>
            </a:r>
            <a:endParaRPr lang="de-DE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sz="1600"/>
              <a:t>Rydberg atoms</a:t>
            </a:r>
            <a:endParaRPr lang="de-DE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sz="1600"/>
              <a:t>Magnetic atoms</a:t>
            </a:r>
            <a:endParaRPr lang="de-DE" sz="1600" dirty="0"/>
          </a:p>
          <a:p>
            <a:endParaRPr lang="de-DE" sz="1600" dirty="0"/>
          </a:p>
        </p:txBody>
      </p:sp>
      <p:sp>
        <p:nvSpPr>
          <p:cNvPr id="40" name="Oval 3"/>
          <p:cNvSpPr/>
          <p:nvPr/>
        </p:nvSpPr>
        <p:spPr>
          <a:xfrm>
            <a:off x="1907704" y="4437112"/>
            <a:ext cx="1800200" cy="34127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717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/>
              <a:t>Contact</a:t>
            </a:r>
            <a:r>
              <a:rPr lang="it-IT" sz="2800" b="1" dirty="0"/>
              <a:t> </a:t>
            </a:r>
            <a:r>
              <a:rPr lang="it-IT" sz="2800" b="1" dirty="0" err="1"/>
              <a:t>interacting</a:t>
            </a:r>
            <a:r>
              <a:rPr lang="it-IT" sz="2800" b="1" dirty="0"/>
              <a:t> VS </a:t>
            </a:r>
            <a:r>
              <a:rPr lang="it-IT" sz="2800" b="1" dirty="0" err="1"/>
              <a:t>dipolar</a:t>
            </a:r>
            <a:r>
              <a:rPr lang="it-IT" sz="2800" b="1" dirty="0"/>
              <a:t> </a:t>
            </a:r>
            <a:r>
              <a:rPr lang="it-IT" sz="2800" b="1" dirty="0" err="1"/>
              <a:t>BECs</a:t>
            </a:r>
            <a:r>
              <a:rPr lang="it-IT" sz="2800" b="1" dirty="0"/>
              <a:t> – </a:t>
            </a:r>
            <a:r>
              <a:rPr lang="it-IT" sz="2800" b="1" dirty="0" err="1"/>
              <a:t>roton</a:t>
            </a:r>
            <a:r>
              <a:rPr lang="it-IT" sz="2800" b="1" dirty="0"/>
              <a:t>?</a:t>
            </a:r>
            <a:endParaRPr lang="it-IT" sz="28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" name="Connettore 1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92696"/>
            <a:ext cx="2779446" cy="1864473"/>
          </a:xfrm>
          <a:prstGeom prst="rect">
            <a:avLst/>
          </a:prstGeom>
        </p:spPr>
      </p:pic>
      <p:sp>
        <p:nvSpPr>
          <p:cNvPr id="6" name="CasellaDiTesto 6"/>
          <p:cNvSpPr txBox="1"/>
          <p:nvPr/>
        </p:nvSpPr>
        <p:spPr>
          <a:xfrm>
            <a:off x="395536" y="980728"/>
            <a:ext cx="3609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>
                <a:solidFill>
                  <a:srgbClr val="0070C0"/>
                </a:solidFill>
              </a:rPr>
              <a:t>BECs</a:t>
            </a:r>
            <a:r>
              <a:rPr lang="it-IT" sz="2000" b="1" dirty="0">
                <a:solidFill>
                  <a:srgbClr val="0070C0"/>
                </a:solidFill>
              </a:rPr>
              <a:t> with </a:t>
            </a:r>
          </a:p>
          <a:p>
            <a:pPr algn="ctr"/>
            <a:r>
              <a:rPr lang="it-IT" sz="2000" b="1" dirty="0" err="1">
                <a:solidFill>
                  <a:srgbClr val="0070C0"/>
                </a:solidFill>
              </a:rPr>
              <a:t>only</a:t>
            </a:r>
            <a:r>
              <a:rPr lang="it-IT" sz="2000" b="1" dirty="0">
                <a:solidFill>
                  <a:srgbClr val="0070C0"/>
                </a:solidFill>
              </a:rPr>
              <a:t> </a:t>
            </a:r>
            <a:r>
              <a:rPr lang="it-IT" sz="2000" b="1" dirty="0" err="1">
                <a:solidFill>
                  <a:srgbClr val="0070C0"/>
                </a:solidFill>
              </a:rPr>
              <a:t>contact</a:t>
            </a:r>
            <a:r>
              <a:rPr lang="it-IT" sz="2000" b="1" dirty="0">
                <a:solidFill>
                  <a:srgbClr val="0070C0"/>
                </a:solidFill>
              </a:rPr>
              <a:t> </a:t>
            </a:r>
            <a:r>
              <a:rPr lang="it-IT" sz="2000" b="1" dirty="0" err="1">
                <a:solidFill>
                  <a:srgbClr val="0070C0"/>
                </a:solidFill>
              </a:rPr>
              <a:t>interactions</a:t>
            </a:r>
            <a:r>
              <a:rPr lang="it-IT" sz="2000" b="1" dirty="0">
                <a:solidFill>
                  <a:srgbClr val="0070C0"/>
                </a:solidFill>
              </a:rPr>
              <a:t>:</a:t>
            </a:r>
            <a:endParaRPr lang="it-IT" sz="2000" i="1" dirty="0">
              <a:solidFill>
                <a:srgbClr val="0070C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-815778" y="2852936"/>
            <a:ext cx="6827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>
                <a:solidFill>
                  <a:srgbClr val="0070C0"/>
                </a:solidFill>
              </a:rPr>
              <a:t>BECs</a:t>
            </a:r>
            <a:r>
              <a:rPr lang="it-IT" sz="2000" b="1" dirty="0">
                <a:solidFill>
                  <a:srgbClr val="0070C0"/>
                </a:solidFill>
              </a:rPr>
              <a:t> with </a:t>
            </a:r>
          </a:p>
          <a:p>
            <a:pPr algn="ctr"/>
            <a:r>
              <a:rPr lang="it-IT" sz="2000" b="1" dirty="0" err="1">
                <a:solidFill>
                  <a:srgbClr val="0070C0"/>
                </a:solidFill>
              </a:rPr>
              <a:t>contact</a:t>
            </a:r>
            <a:r>
              <a:rPr lang="it-IT" sz="2000" b="1" dirty="0">
                <a:solidFill>
                  <a:srgbClr val="0070C0"/>
                </a:solidFill>
              </a:rPr>
              <a:t> + </a:t>
            </a:r>
            <a:r>
              <a:rPr lang="it-IT" sz="2000" b="1" dirty="0" err="1">
                <a:solidFill>
                  <a:srgbClr val="FF0000"/>
                </a:solidFill>
              </a:rPr>
              <a:t>dipole-dipole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dirty="0" err="1">
                <a:solidFill>
                  <a:srgbClr val="FF0000"/>
                </a:solidFill>
              </a:rPr>
              <a:t>interactions</a:t>
            </a:r>
            <a:r>
              <a:rPr lang="it-IT" sz="2000" b="1" dirty="0">
                <a:solidFill>
                  <a:srgbClr val="FF0000"/>
                </a:solidFill>
              </a:rPr>
              <a:t> (</a:t>
            </a:r>
            <a:r>
              <a:rPr lang="it-IT" sz="2000" b="1" dirty="0" err="1">
                <a:solidFill>
                  <a:srgbClr val="FF0000"/>
                </a:solidFill>
              </a:rPr>
              <a:t>DDI</a:t>
            </a:r>
            <a:r>
              <a:rPr lang="it-IT" sz="2000" b="1" dirty="0">
                <a:solidFill>
                  <a:srgbClr val="FF0000"/>
                </a:solidFill>
              </a:rPr>
              <a:t>):</a:t>
            </a:r>
            <a:endParaRPr lang="it-IT" sz="2000" i="1" dirty="0">
              <a:solidFill>
                <a:srgbClr val="FF0000"/>
              </a:solidFill>
            </a:endParaRPr>
          </a:p>
        </p:txBody>
      </p:sp>
      <p:sp>
        <p:nvSpPr>
          <p:cNvPr id="8" name="Freccia in giù 19"/>
          <p:cNvSpPr/>
          <p:nvPr/>
        </p:nvSpPr>
        <p:spPr>
          <a:xfrm rot="5400000">
            <a:off x="6646208" y="1363427"/>
            <a:ext cx="147884" cy="289495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6777488" y="1322970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/>
              <a:t>No</a:t>
            </a:r>
            <a:r>
              <a:rPr lang="de-DE" sz="1600" dirty="0"/>
              <a:t> </a:t>
            </a:r>
            <a:r>
              <a:rPr lang="de-DE" sz="1600" dirty="0" err="1"/>
              <a:t>roton</a:t>
            </a:r>
            <a:r>
              <a:rPr lang="de-DE" sz="1600" dirty="0"/>
              <a:t>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1188" y="1690828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/>
              <a:t>alkali</a:t>
            </a:r>
            <a:r>
              <a:rPr lang="de-DE" sz="1600" dirty="0"/>
              <a:t> atoms</a:t>
            </a:r>
          </a:p>
        </p:txBody>
      </p:sp>
      <p:grpSp>
        <p:nvGrpSpPr>
          <p:cNvPr id="11" name="Gruppieren 11"/>
          <p:cNvGrpSpPr/>
          <p:nvPr/>
        </p:nvGrpSpPr>
        <p:grpSpPr>
          <a:xfrm>
            <a:off x="4932040" y="2709880"/>
            <a:ext cx="1440160" cy="1151168"/>
            <a:chOff x="2394804" y="2343600"/>
            <a:chExt cx="1311512" cy="1297976"/>
          </a:xfrm>
        </p:grpSpPr>
        <p:grpSp>
          <p:nvGrpSpPr>
            <p:cNvPr id="12" name="Gruppieren 12"/>
            <p:cNvGrpSpPr/>
            <p:nvPr/>
          </p:nvGrpSpPr>
          <p:grpSpPr>
            <a:xfrm>
              <a:off x="2394804" y="2577180"/>
              <a:ext cx="989775" cy="734221"/>
              <a:chOff x="2554868" y="2586301"/>
              <a:chExt cx="989775" cy="734221"/>
            </a:xfrm>
          </p:grpSpPr>
          <p:grpSp>
            <p:nvGrpSpPr>
              <p:cNvPr id="15" name="Gruppieren 17"/>
              <p:cNvGrpSpPr/>
              <p:nvPr/>
            </p:nvGrpSpPr>
            <p:grpSpPr>
              <a:xfrm>
                <a:off x="2846137" y="2586301"/>
                <a:ext cx="698506" cy="718501"/>
                <a:chOff x="2846137" y="2586301"/>
                <a:chExt cx="698506" cy="718501"/>
              </a:xfrm>
            </p:grpSpPr>
            <p:grpSp>
              <p:nvGrpSpPr>
                <p:cNvPr id="17" name="Group 371"/>
                <p:cNvGrpSpPr/>
                <p:nvPr/>
              </p:nvGrpSpPr>
              <p:grpSpPr>
                <a:xfrm>
                  <a:off x="2989885" y="2586301"/>
                  <a:ext cx="554758" cy="672781"/>
                  <a:chOff x="718900" y="1142137"/>
                  <a:chExt cx="788989" cy="956843"/>
                </a:xfrm>
              </p:grpSpPr>
              <p:sp>
                <p:nvSpPr>
                  <p:cNvPr id="21" name="Shape 356"/>
                  <p:cNvSpPr/>
                  <p:nvPr/>
                </p:nvSpPr>
                <p:spPr>
                  <a:xfrm flipV="1">
                    <a:off x="745036" y="1541825"/>
                    <a:ext cx="762853" cy="557155"/>
                  </a:xfrm>
                  <a:prstGeom prst="line">
                    <a:avLst/>
                  </a:prstGeom>
                  <a:noFill/>
                  <a:ln w="19050" cap="flat">
                    <a:solidFill>
                      <a:schemeClr val="tx1"/>
                    </a:solidFill>
                    <a:prstDash val="sysDash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Calibri"/>
                    </a:pPr>
                    <a:endParaRPr/>
                  </a:p>
                </p:txBody>
              </p:sp>
              <p:sp>
                <p:nvSpPr>
                  <p:cNvPr id="22" name="Shape 357"/>
                  <p:cNvSpPr/>
                  <p:nvPr/>
                </p:nvSpPr>
                <p:spPr>
                  <a:xfrm>
                    <a:off x="718900" y="1142137"/>
                    <a:ext cx="109524" cy="656590"/>
                  </a:xfrm>
                  <a:prstGeom prst="rect">
                    <a:avLst/>
                  </a:prstGeom>
                  <a:noFill/>
                  <a:ln w="12700" cap="flat">
                    <a:noFill/>
                    <a:round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none" lIns="38100" tIns="38100" rIns="38100" bIns="38100" numCol="1" anchor="t">
                    <a:spAutoFit/>
                  </a:bodyPr>
                  <a:lstStyle>
                    <a:lvl1pPr defTabSz="914400">
                      <a:buClr>
                        <a:srgbClr val="8448B0"/>
                      </a:buClr>
                      <a:buFont typeface="Times New Roman"/>
                      <a:defRPr sz="2000" i="1">
                        <a:solidFill>
                          <a:srgbClr val="8448B0"/>
                        </a:solidFill>
                        <a:uFill>
                          <a:solidFill>
                            <a:srgbClr val="8448B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defRPr>
                    </a:lvl1pPr>
                  </a:lstStyle>
                  <a:p>
                    <a:pPr>
                      <a:defRPr sz="1800" i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2500" b="1" dirty="0"/>
                  </a:p>
                </p:txBody>
              </p:sp>
            </p:grpSp>
            <p:cxnSp>
              <p:nvCxnSpPr>
                <p:cNvPr id="18" name="Gerader Verbinder 21"/>
                <p:cNvCxnSpPr/>
                <p:nvPr/>
              </p:nvCxnSpPr>
              <p:spPr>
                <a:xfrm flipV="1">
                  <a:off x="2846137" y="2586301"/>
                  <a:ext cx="0" cy="34019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9" name="droppedImage.pdf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/>
                </a:blip>
                <a:srcRect l="92854" b="50147"/>
                <a:stretch/>
              </p:blipFill>
              <p:spPr>
                <a:xfrm>
                  <a:off x="2967025" y="2809514"/>
                  <a:ext cx="137416" cy="211288"/>
                </a:xfrm>
                <a:prstGeom prst="rect">
                  <a:avLst/>
                </a:prstGeom>
                <a:ln w="12700">
                  <a:miter lim="400000"/>
                </a:ln>
              </p:spPr>
            </p:pic>
            <p:pic>
              <p:nvPicPr>
                <p:cNvPr id="20" name="droppedImage.pdf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/>
                </a:blip>
                <a:srcRect l="68918" t="64545" r="23553" b="-11291"/>
                <a:stretch/>
              </p:blipFill>
              <p:spPr>
                <a:xfrm>
                  <a:off x="3302140" y="3106682"/>
                  <a:ext cx="144780" cy="198120"/>
                </a:xfrm>
                <a:prstGeom prst="rect">
                  <a:avLst/>
                </a:prstGeom>
                <a:ln w="12700">
                  <a:miter lim="400000"/>
                </a:ln>
              </p:spPr>
            </p:pic>
          </p:grpSp>
          <p:sp>
            <p:nvSpPr>
              <p:cNvPr id="16" name="Bogen 19"/>
              <p:cNvSpPr/>
              <p:nvPr/>
            </p:nvSpPr>
            <p:spPr>
              <a:xfrm>
                <a:off x="2554868" y="2691190"/>
                <a:ext cx="701552" cy="629332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13" name="Grafik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2041" y="2879270"/>
              <a:ext cx="314712" cy="762306"/>
            </a:xfrm>
            <a:prstGeom prst="rect">
              <a:avLst/>
            </a:prstGeom>
          </p:spPr>
        </p:pic>
        <p:pic>
          <p:nvPicPr>
            <p:cNvPr id="14" name="Grafik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1604" y="2343600"/>
              <a:ext cx="314712" cy="762306"/>
            </a:xfrm>
            <a:prstGeom prst="rect">
              <a:avLst/>
            </a:prstGeom>
          </p:spPr>
        </p:pic>
      </p:grpSp>
      <p:pic>
        <p:nvPicPr>
          <p:cNvPr id="23" name="droppedImage.pdf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796136" y="3766459"/>
            <a:ext cx="2716353" cy="598645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Rounded Rectangle 25"/>
          <p:cNvSpPr/>
          <p:nvPr/>
        </p:nvSpPr>
        <p:spPr>
          <a:xfrm>
            <a:off x="7827623" y="3731480"/>
            <a:ext cx="720080" cy="32478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ounded Rectangle 26"/>
          <p:cNvSpPr/>
          <p:nvPr/>
        </p:nvSpPr>
        <p:spPr>
          <a:xfrm>
            <a:off x="7599462" y="4130101"/>
            <a:ext cx="432048" cy="27177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9" name="Straight Arrow Connector 28"/>
          <p:cNvCxnSpPr>
            <a:stCxn id="26" idx="0"/>
          </p:cNvCxnSpPr>
          <p:nvPr/>
        </p:nvCxnSpPr>
        <p:spPr>
          <a:xfrm flipV="1">
            <a:off x="8187663" y="3452329"/>
            <a:ext cx="2154" cy="279151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815486" y="4414842"/>
            <a:ext cx="0" cy="25050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503587" y="313505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solidFill>
                  <a:srgbClr val="00B050"/>
                </a:solidFill>
              </a:rPr>
              <a:t>anisotropic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64288" y="458434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solidFill>
                  <a:srgbClr val="00B050"/>
                </a:solidFill>
              </a:rPr>
              <a:t>long</a:t>
            </a:r>
            <a:r>
              <a:rPr lang="de-DE" dirty="0">
                <a:solidFill>
                  <a:srgbClr val="00B050"/>
                </a:solidFill>
              </a:rPr>
              <a:t>-range</a:t>
            </a:r>
          </a:p>
        </p:txBody>
      </p:sp>
      <p:sp>
        <p:nvSpPr>
          <p:cNvPr id="34" name="CasellaDiTesto 21"/>
          <p:cNvSpPr txBox="1"/>
          <p:nvPr/>
        </p:nvSpPr>
        <p:spPr>
          <a:xfrm>
            <a:off x="317989" y="4831992"/>
            <a:ext cx="3245899" cy="1477328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it-IT" dirty="0">
                <a:solidFill>
                  <a:srgbClr val="FF0000"/>
                </a:solidFill>
              </a:rPr>
              <a:t>Santos et al., </a:t>
            </a:r>
            <a:r>
              <a:rPr lang="en-US" dirty="0" err="1">
                <a:solidFill>
                  <a:srgbClr val="FF0000"/>
                </a:solidFill>
              </a:rPr>
              <a:t>PRL</a:t>
            </a:r>
            <a:r>
              <a:rPr lang="en-US" dirty="0">
                <a:solidFill>
                  <a:srgbClr val="FF0000"/>
                </a:solidFill>
              </a:rPr>
              <a:t> 90, (2003)</a:t>
            </a:r>
          </a:p>
          <a:p>
            <a:pPr algn="ctr"/>
            <a:r>
              <a:rPr lang="it-IT" u="sng" dirty="0" err="1"/>
              <a:t>Theoretical</a:t>
            </a:r>
            <a:r>
              <a:rPr lang="it-IT" u="sng" dirty="0"/>
              <a:t> </a:t>
            </a:r>
            <a:r>
              <a:rPr lang="it-IT" u="sng" dirty="0" err="1"/>
              <a:t>proposal</a:t>
            </a:r>
            <a:r>
              <a:rPr lang="it-IT" u="sng" dirty="0"/>
              <a:t>:</a:t>
            </a:r>
          </a:p>
          <a:p>
            <a:pPr algn="ctr"/>
            <a:r>
              <a:rPr lang="it-IT" dirty="0" err="1"/>
              <a:t>emergence</a:t>
            </a:r>
            <a:r>
              <a:rPr lang="it-IT" dirty="0"/>
              <a:t> of </a:t>
            </a:r>
            <a:r>
              <a:rPr lang="it-IT" dirty="0" err="1"/>
              <a:t>roton</a:t>
            </a:r>
            <a:r>
              <a:rPr lang="it-IT" dirty="0"/>
              <a:t> minimum in the </a:t>
            </a:r>
            <a:r>
              <a:rPr lang="it-IT" dirty="0" err="1"/>
              <a:t>excitation</a:t>
            </a:r>
            <a:r>
              <a:rPr lang="it-IT" dirty="0"/>
              <a:t> </a:t>
            </a:r>
            <a:r>
              <a:rPr lang="it-IT" dirty="0" err="1"/>
              <a:t>spectrum</a:t>
            </a:r>
            <a:r>
              <a:rPr lang="it-IT" dirty="0"/>
              <a:t> </a:t>
            </a:r>
            <a:r>
              <a:rPr lang="it-IT"/>
              <a:t>of weakly-interacting dipolar </a:t>
            </a:r>
            <a:r>
              <a:rPr lang="it-IT" dirty="0" err="1"/>
              <a:t>BECs</a:t>
            </a:r>
            <a:r>
              <a:rPr lang="it-IT" dirty="0"/>
              <a:t>!</a:t>
            </a:r>
          </a:p>
        </p:txBody>
      </p:sp>
      <p:sp>
        <p:nvSpPr>
          <p:cNvPr id="35" name="Textfeld 25"/>
          <p:cNvSpPr txBox="1"/>
          <p:nvPr/>
        </p:nvSpPr>
        <p:spPr>
          <a:xfrm>
            <a:off x="6328168" y="2111907"/>
            <a:ext cx="2302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v"/>
            </a:pPr>
            <a:r>
              <a:rPr lang="en-US" sz="1200" dirty="0"/>
              <a:t>Adapted from L. </a:t>
            </a:r>
            <a:r>
              <a:rPr lang="en-US" sz="1200" dirty="0" err="1"/>
              <a:t>Pitaevskii</a:t>
            </a:r>
            <a:r>
              <a:rPr lang="en-US" sz="1200" dirty="0"/>
              <a:t> and S. </a:t>
            </a:r>
            <a:r>
              <a:rPr lang="en-US" sz="1200" dirty="0" err="1"/>
              <a:t>Stringari</a:t>
            </a:r>
            <a:r>
              <a:rPr lang="en-US" sz="1200" dirty="0"/>
              <a:t>, Oxford University Press , vol. 164 (2016)</a:t>
            </a:r>
          </a:p>
          <a:p>
            <a:pPr algn="ctr"/>
            <a:endParaRPr lang="en-US" sz="1200" dirty="0"/>
          </a:p>
        </p:txBody>
      </p:sp>
      <p:pic>
        <p:nvPicPr>
          <p:cNvPr id="36" name="Grafik 27"/>
          <p:cNvPicPr>
            <a:picLocks noChangeAspect="1"/>
          </p:cNvPicPr>
          <p:nvPr/>
        </p:nvPicPr>
        <p:blipFill rotWithShape="1">
          <a:blip r:embed="rId6" cstate="print"/>
          <a:srcRect l="74368" t="35954" r="9560" b="27750"/>
          <a:stretch/>
        </p:blipFill>
        <p:spPr>
          <a:xfrm>
            <a:off x="3643791" y="4663140"/>
            <a:ext cx="2899858" cy="2105082"/>
          </a:xfrm>
          <a:prstGeom prst="rect">
            <a:avLst/>
          </a:prstGeom>
        </p:spPr>
      </p:pic>
      <p:sp>
        <p:nvSpPr>
          <p:cNvPr id="37" name="Freccia in giù 19"/>
          <p:cNvSpPr/>
          <p:nvPr/>
        </p:nvSpPr>
        <p:spPr>
          <a:xfrm rot="5400000">
            <a:off x="6323840" y="5783667"/>
            <a:ext cx="134013" cy="773281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TextBox 37"/>
          <p:cNvSpPr txBox="1"/>
          <p:nvPr/>
        </p:nvSpPr>
        <p:spPr>
          <a:xfrm>
            <a:off x="4555156" y="4653136"/>
            <a:ext cx="1745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/>
              <a:t>Contact</a:t>
            </a:r>
            <a:r>
              <a:rPr lang="de-DE" sz="1400" dirty="0"/>
              <a:t> </a:t>
            </a:r>
            <a:r>
              <a:rPr lang="de-DE" sz="1400" dirty="0" err="1"/>
              <a:t>interactions</a:t>
            </a:r>
            <a:r>
              <a:rPr lang="de-DE" sz="1400" dirty="0"/>
              <a:t> </a:t>
            </a:r>
            <a:r>
              <a:rPr lang="de-DE" sz="1400" dirty="0" err="1"/>
              <a:t>dominate</a:t>
            </a:r>
            <a:endParaRPr lang="de-DE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6571380" y="5877919"/>
            <a:ext cx="1745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/>
              <a:t>Roton</a:t>
            </a:r>
            <a:r>
              <a:rPr lang="de-DE" sz="1600" dirty="0"/>
              <a:t> </a:t>
            </a:r>
            <a:r>
              <a:rPr lang="de-DE" sz="1600" dirty="0" err="1"/>
              <a:t>if</a:t>
            </a:r>
            <a:r>
              <a:rPr lang="de-DE" sz="1600" dirty="0"/>
              <a:t> </a:t>
            </a:r>
            <a:r>
              <a:rPr lang="de-DE" sz="1600" dirty="0" err="1"/>
              <a:t>DDI</a:t>
            </a:r>
            <a:r>
              <a:rPr lang="de-DE" sz="1600" dirty="0"/>
              <a:t> </a:t>
            </a:r>
            <a:r>
              <a:rPr lang="de-DE" sz="1600" dirty="0" err="1"/>
              <a:t>dominate</a:t>
            </a:r>
            <a:r>
              <a:rPr lang="de-DE" sz="1600" dirty="0"/>
              <a:t> 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427674" y="5157192"/>
            <a:ext cx="107847" cy="2570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6777628" y="5886557"/>
            <a:ext cx="1322764" cy="5675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Box 3"/>
          <p:cNvSpPr txBox="1"/>
          <p:nvPr/>
        </p:nvSpPr>
        <p:spPr>
          <a:xfrm>
            <a:off x="5133210" y="6473093"/>
            <a:ext cx="37770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dirty="0"/>
              <a:t>k l</a:t>
            </a:r>
            <a:r>
              <a:rPr lang="de-DE" sz="1000" baseline="-25000" dirty="0"/>
              <a:t>z</a:t>
            </a:r>
          </a:p>
        </p:txBody>
      </p:sp>
      <p:sp>
        <p:nvSpPr>
          <p:cNvPr id="42" name="CasellaDiTesto 41"/>
          <p:cNvSpPr txBox="1"/>
          <p:nvPr/>
        </p:nvSpPr>
        <p:spPr>
          <a:xfrm>
            <a:off x="251520" y="3564305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>
                <a:ea typeface="Cambria Math"/>
              </a:rPr>
              <a:t>⇒ particles with </a:t>
            </a:r>
            <a:r>
              <a:rPr lang="it-IT" sz="1600" b="1">
                <a:solidFill>
                  <a:srgbClr val="0070C0"/>
                </a:solidFill>
                <a:ea typeface="Cambria Math"/>
              </a:rPr>
              <a:t>non-zero dipole moment (electric/</a:t>
            </a:r>
          </a:p>
          <a:p>
            <a:r>
              <a:rPr lang="it-IT" sz="1600" b="1">
                <a:solidFill>
                  <a:srgbClr val="0070C0"/>
                </a:solidFill>
                <a:ea typeface="Cambria Math"/>
              </a:rPr>
              <a:t>magnetic)</a:t>
            </a:r>
            <a:endParaRPr lang="it-IT" sz="1600" b="1">
              <a:solidFill>
                <a:srgbClr val="0070C0"/>
              </a:solidFill>
            </a:endParaRPr>
          </a:p>
        </p:txBody>
      </p:sp>
      <p:sp>
        <p:nvSpPr>
          <p:cNvPr id="43" name="TextBox 23"/>
          <p:cNvSpPr txBox="1"/>
          <p:nvPr/>
        </p:nvSpPr>
        <p:spPr>
          <a:xfrm>
            <a:off x="1691680" y="3933056"/>
            <a:ext cx="2030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sz="1600"/>
              <a:t>Polar molecules</a:t>
            </a:r>
            <a:endParaRPr lang="de-DE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sz="1600"/>
              <a:t>Rydberg atoms</a:t>
            </a:r>
            <a:endParaRPr lang="de-DE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sz="1600"/>
              <a:t>Magnetic atoms</a:t>
            </a:r>
            <a:endParaRPr lang="de-DE" sz="1600" dirty="0"/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2196224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>
                <a:latin typeface="+mj-lt"/>
              </a:rPr>
              <a:t>Theory</a:t>
            </a:r>
            <a:r>
              <a:rPr lang="it-IT" sz="2800" b="1" dirty="0">
                <a:latin typeface="+mj-lt"/>
              </a:rPr>
              <a:t> of the </a:t>
            </a:r>
            <a:r>
              <a:rPr lang="it-IT" sz="2800" b="1" dirty="0" err="1"/>
              <a:t>roton</a:t>
            </a:r>
            <a:r>
              <a:rPr lang="it-IT" sz="2800" b="1" dirty="0"/>
              <a:t> mode in </a:t>
            </a:r>
            <a:r>
              <a:rPr lang="it-IT" sz="2800" b="1" dirty="0" err="1"/>
              <a:t>dipolar</a:t>
            </a:r>
            <a:r>
              <a:rPr lang="it-IT" sz="2800" b="1" dirty="0"/>
              <a:t> </a:t>
            </a:r>
            <a:r>
              <a:rPr lang="it-IT" sz="2800" b="1" dirty="0" err="1"/>
              <a:t>BECs</a:t>
            </a:r>
            <a:endParaRPr lang="it-IT" sz="28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" name="Connettore 1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21"/>
          <p:cNvSpPr txBox="1"/>
          <p:nvPr/>
        </p:nvSpPr>
        <p:spPr>
          <a:xfrm>
            <a:off x="935342" y="669526"/>
            <a:ext cx="6984776" cy="92333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it-IT" dirty="0">
                <a:solidFill>
                  <a:srgbClr val="FF0000"/>
                </a:solidFill>
              </a:rPr>
              <a:t>Santos et al., </a:t>
            </a:r>
            <a:r>
              <a:rPr lang="en-US" dirty="0" err="1">
                <a:solidFill>
                  <a:srgbClr val="FF0000"/>
                </a:solidFill>
              </a:rPr>
              <a:t>PRL</a:t>
            </a:r>
            <a:r>
              <a:rPr lang="en-US" dirty="0">
                <a:solidFill>
                  <a:srgbClr val="FF0000"/>
                </a:solidFill>
              </a:rPr>
              <a:t> 90, (2003)</a:t>
            </a:r>
          </a:p>
          <a:p>
            <a:pPr algn="ctr"/>
            <a:r>
              <a:rPr lang="it-IT" u="sng" err="1"/>
              <a:t>Theoretical</a:t>
            </a:r>
            <a:r>
              <a:rPr lang="it-IT" u="sng"/>
              <a:t> proposal</a:t>
            </a:r>
            <a:r>
              <a:rPr lang="it-IT"/>
              <a:t>: emergence </a:t>
            </a:r>
            <a:r>
              <a:rPr lang="it-IT" dirty="0"/>
              <a:t>of </a:t>
            </a:r>
            <a:r>
              <a:rPr lang="it-IT" dirty="0" err="1"/>
              <a:t>roton</a:t>
            </a:r>
            <a:r>
              <a:rPr lang="it-IT" dirty="0"/>
              <a:t> minimum in the </a:t>
            </a:r>
            <a:r>
              <a:rPr lang="it-IT" dirty="0" err="1"/>
              <a:t>excitation</a:t>
            </a:r>
            <a:r>
              <a:rPr lang="it-IT" dirty="0"/>
              <a:t> </a:t>
            </a:r>
            <a:r>
              <a:rPr lang="it-IT" dirty="0" err="1"/>
              <a:t>spectrum</a:t>
            </a:r>
            <a:r>
              <a:rPr lang="it-IT" dirty="0"/>
              <a:t> </a:t>
            </a:r>
            <a:r>
              <a:rPr lang="it-IT"/>
              <a:t>of weakly-interacting dipolar </a:t>
            </a:r>
            <a:r>
              <a:rPr lang="it-IT" dirty="0" err="1"/>
              <a:t>BECs</a:t>
            </a:r>
            <a:endParaRPr lang="it-IT" dirty="0"/>
          </a:p>
        </p:txBody>
      </p:sp>
      <p:sp>
        <p:nvSpPr>
          <p:cNvPr id="6" name="CasellaDiTesto 18"/>
          <p:cNvSpPr txBox="1"/>
          <p:nvPr/>
        </p:nvSpPr>
        <p:spPr>
          <a:xfrm>
            <a:off x="323528" y="1628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 err="1"/>
              <a:t>Requirements</a:t>
            </a:r>
            <a:r>
              <a:rPr lang="it-IT" u="sng" dirty="0"/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2060848"/>
            <a:ext cx="6349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 err="1"/>
              <a:t>DDI</a:t>
            </a:r>
            <a:r>
              <a:rPr lang="de-DE" sz="1600" dirty="0"/>
              <a:t>  </a:t>
            </a:r>
          </a:p>
        </p:txBody>
      </p:sp>
      <p:grpSp>
        <p:nvGrpSpPr>
          <p:cNvPr id="9" name="Gruppieren 11"/>
          <p:cNvGrpSpPr/>
          <p:nvPr/>
        </p:nvGrpSpPr>
        <p:grpSpPr>
          <a:xfrm>
            <a:off x="1331640" y="1988840"/>
            <a:ext cx="792088" cy="577705"/>
            <a:chOff x="2394804" y="2343600"/>
            <a:chExt cx="1311512" cy="1297976"/>
          </a:xfrm>
        </p:grpSpPr>
        <p:grpSp>
          <p:nvGrpSpPr>
            <p:cNvPr id="10" name="Gruppieren 12"/>
            <p:cNvGrpSpPr/>
            <p:nvPr/>
          </p:nvGrpSpPr>
          <p:grpSpPr>
            <a:xfrm>
              <a:off x="2394804" y="2577180"/>
              <a:ext cx="989775" cy="734221"/>
              <a:chOff x="2554868" y="2586301"/>
              <a:chExt cx="989775" cy="734221"/>
            </a:xfrm>
          </p:grpSpPr>
          <p:grpSp>
            <p:nvGrpSpPr>
              <p:cNvPr id="13" name="Gruppieren 17"/>
              <p:cNvGrpSpPr/>
              <p:nvPr/>
            </p:nvGrpSpPr>
            <p:grpSpPr>
              <a:xfrm>
                <a:off x="2846137" y="2586301"/>
                <a:ext cx="698506" cy="718501"/>
                <a:chOff x="2846137" y="2586301"/>
                <a:chExt cx="698506" cy="718501"/>
              </a:xfrm>
            </p:grpSpPr>
            <p:grpSp>
              <p:nvGrpSpPr>
                <p:cNvPr id="15" name="Group 371"/>
                <p:cNvGrpSpPr/>
                <p:nvPr/>
              </p:nvGrpSpPr>
              <p:grpSpPr>
                <a:xfrm>
                  <a:off x="2989885" y="2586301"/>
                  <a:ext cx="554758" cy="672781"/>
                  <a:chOff x="718900" y="1142137"/>
                  <a:chExt cx="788989" cy="956843"/>
                </a:xfrm>
              </p:grpSpPr>
              <p:sp>
                <p:nvSpPr>
                  <p:cNvPr id="19" name="Shape 356"/>
                  <p:cNvSpPr/>
                  <p:nvPr/>
                </p:nvSpPr>
                <p:spPr>
                  <a:xfrm flipV="1">
                    <a:off x="745036" y="1541825"/>
                    <a:ext cx="762853" cy="557155"/>
                  </a:xfrm>
                  <a:prstGeom prst="line">
                    <a:avLst/>
                  </a:prstGeom>
                  <a:noFill/>
                  <a:ln w="19050" cap="flat">
                    <a:solidFill>
                      <a:schemeClr val="tx1"/>
                    </a:solidFill>
                    <a:prstDash val="sysDash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Calibri"/>
                    </a:pPr>
                    <a:endParaRPr/>
                  </a:p>
                </p:txBody>
              </p:sp>
              <p:sp>
                <p:nvSpPr>
                  <p:cNvPr id="20" name="Shape 357"/>
                  <p:cNvSpPr/>
                  <p:nvPr/>
                </p:nvSpPr>
                <p:spPr>
                  <a:xfrm>
                    <a:off x="718900" y="1142137"/>
                    <a:ext cx="109524" cy="656590"/>
                  </a:xfrm>
                  <a:prstGeom prst="rect">
                    <a:avLst/>
                  </a:prstGeom>
                  <a:noFill/>
                  <a:ln w="12700" cap="flat">
                    <a:noFill/>
                    <a:round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none" lIns="38100" tIns="38100" rIns="38100" bIns="38100" numCol="1" anchor="t">
                    <a:spAutoFit/>
                  </a:bodyPr>
                  <a:lstStyle>
                    <a:lvl1pPr defTabSz="914400">
                      <a:buClr>
                        <a:srgbClr val="8448B0"/>
                      </a:buClr>
                      <a:buFont typeface="Times New Roman"/>
                      <a:defRPr sz="2000" i="1">
                        <a:solidFill>
                          <a:srgbClr val="8448B0"/>
                        </a:solidFill>
                        <a:uFill>
                          <a:solidFill>
                            <a:srgbClr val="8448B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defRPr>
                    </a:lvl1pPr>
                  </a:lstStyle>
                  <a:p>
                    <a:pPr>
                      <a:defRPr sz="1800" i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2500" b="1" dirty="0"/>
                  </a:p>
                </p:txBody>
              </p:sp>
            </p:grpSp>
            <p:cxnSp>
              <p:nvCxnSpPr>
                <p:cNvPr id="16" name="Gerader Verbinder 21"/>
                <p:cNvCxnSpPr/>
                <p:nvPr/>
              </p:nvCxnSpPr>
              <p:spPr>
                <a:xfrm flipV="1">
                  <a:off x="2846137" y="2586301"/>
                  <a:ext cx="0" cy="34019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7" name="droppedImage.pdf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/>
                </a:blip>
                <a:srcRect l="92854" b="50147"/>
                <a:stretch/>
              </p:blipFill>
              <p:spPr>
                <a:xfrm>
                  <a:off x="2967025" y="2809514"/>
                  <a:ext cx="137416" cy="211288"/>
                </a:xfrm>
                <a:prstGeom prst="rect">
                  <a:avLst/>
                </a:prstGeom>
                <a:ln w="12700">
                  <a:miter lim="400000"/>
                </a:ln>
              </p:spPr>
            </p:pic>
            <p:pic>
              <p:nvPicPr>
                <p:cNvPr id="18" name="droppedImage.pdf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/>
                </a:blip>
                <a:srcRect l="68918" t="64545" r="23553" b="-11291"/>
                <a:stretch/>
              </p:blipFill>
              <p:spPr>
                <a:xfrm>
                  <a:off x="3302140" y="3106682"/>
                  <a:ext cx="144780" cy="198120"/>
                </a:xfrm>
                <a:prstGeom prst="rect">
                  <a:avLst/>
                </a:prstGeom>
                <a:ln w="12700">
                  <a:miter lim="400000"/>
                </a:ln>
              </p:spPr>
            </p:pic>
          </p:grpSp>
          <p:sp>
            <p:nvSpPr>
              <p:cNvPr id="14" name="Bogen 19"/>
              <p:cNvSpPr/>
              <p:nvPr/>
            </p:nvSpPr>
            <p:spPr>
              <a:xfrm>
                <a:off x="2554868" y="2691190"/>
                <a:ext cx="701552" cy="629332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11" name="Grafik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2041" y="2879270"/>
              <a:ext cx="314712" cy="762306"/>
            </a:xfrm>
            <a:prstGeom prst="rect">
              <a:avLst/>
            </a:prstGeom>
          </p:spPr>
        </p:pic>
        <p:pic>
          <p:nvPicPr>
            <p:cNvPr id="12" name="Grafik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1604" y="2343600"/>
              <a:ext cx="314712" cy="762306"/>
            </a:xfrm>
            <a:prstGeom prst="rect">
              <a:avLst/>
            </a:prstGeom>
          </p:spPr>
        </p:pic>
      </p:grpSp>
      <p:pic>
        <p:nvPicPr>
          <p:cNvPr id="21" name="droppedImage.pdf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2278392" y="2060848"/>
            <a:ext cx="1944216" cy="428477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Freccia in giù 19"/>
          <p:cNvSpPr/>
          <p:nvPr/>
        </p:nvSpPr>
        <p:spPr>
          <a:xfrm rot="16200000">
            <a:off x="4690416" y="2158457"/>
            <a:ext cx="203308" cy="296123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348" y="1988840"/>
            <a:ext cx="1167892" cy="56677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472" y="1639960"/>
            <a:ext cx="1198976" cy="1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306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>
                <a:latin typeface="+mj-lt"/>
              </a:rPr>
              <a:t>Theory</a:t>
            </a:r>
            <a:r>
              <a:rPr lang="it-IT" sz="2800" b="1" dirty="0">
                <a:latin typeface="+mj-lt"/>
              </a:rPr>
              <a:t> of the </a:t>
            </a:r>
            <a:r>
              <a:rPr lang="it-IT" sz="2800" b="1" dirty="0" err="1"/>
              <a:t>roton</a:t>
            </a:r>
            <a:r>
              <a:rPr lang="it-IT" sz="2800" b="1" dirty="0"/>
              <a:t> mode in </a:t>
            </a:r>
            <a:r>
              <a:rPr lang="it-IT" sz="2800" b="1" dirty="0" err="1"/>
              <a:t>dipolar</a:t>
            </a:r>
            <a:r>
              <a:rPr lang="it-IT" sz="2800" b="1" dirty="0"/>
              <a:t> </a:t>
            </a:r>
            <a:r>
              <a:rPr lang="it-IT" sz="2800" b="1" dirty="0" err="1"/>
              <a:t>BECs</a:t>
            </a:r>
            <a:endParaRPr lang="it-IT" sz="28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" name="Connettore 1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18"/>
          <p:cNvSpPr txBox="1"/>
          <p:nvPr/>
        </p:nvSpPr>
        <p:spPr>
          <a:xfrm>
            <a:off x="323528" y="1628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 err="1"/>
              <a:t>Requirements</a:t>
            </a:r>
            <a:r>
              <a:rPr lang="it-IT" u="sng" dirty="0"/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2060848"/>
            <a:ext cx="6349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 err="1"/>
              <a:t>DDI</a:t>
            </a:r>
            <a:r>
              <a:rPr lang="de-DE" sz="1600" dirty="0"/>
              <a:t>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19" y="2780928"/>
            <a:ext cx="7056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i="1" dirty="0" err="1"/>
              <a:t>Trapped</a:t>
            </a:r>
            <a:r>
              <a:rPr lang="de-DE" sz="1600" dirty="0"/>
              <a:t> </a:t>
            </a:r>
            <a:r>
              <a:rPr lang="de-DE" sz="1600" dirty="0" err="1"/>
              <a:t>dipolar</a:t>
            </a:r>
            <a:r>
              <a:rPr lang="de-DE" sz="1600" dirty="0"/>
              <a:t> </a:t>
            </a:r>
            <a:r>
              <a:rPr lang="de-DE" sz="1600" dirty="0" err="1"/>
              <a:t>BEC</a:t>
            </a:r>
            <a:r>
              <a:rPr lang="de-DE" sz="1600" dirty="0"/>
              <a:t> with strong </a:t>
            </a:r>
            <a:r>
              <a:rPr lang="de-DE" sz="1600" dirty="0" err="1"/>
              <a:t>confinement</a:t>
            </a:r>
            <a:r>
              <a:rPr lang="de-DE" sz="1600" dirty="0"/>
              <a:t> </a:t>
            </a:r>
            <a:r>
              <a:rPr lang="de-DE" sz="1600" dirty="0" err="1"/>
              <a:t>along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direction</a:t>
            </a:r>
            <a:r>
              <a:rPr lang="de-DE" sz="1600" dirty="0"/>
              <a:t> of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dipoles</a:t>
            </a:r>
            <a:r>
              <a:rPr lang="de-DE" sz="1600" dirty="0"/>
              <a:t>  </a:t>
            </a:r>
          </a:p>
        </p:txBody>
      </p:sp>
      <p:grpSp>
        <p:nvGrpSpPr>
          <p:cNvPr id="9" name="Gruppieren 11"/>
          <p:cNvGrpSpPr/>
          <p:nvPr/>
        </p:nvGrpSpPr>
        <p:grpSpPr>
          <a:xfrm>
            <a:off x="1331640" y="1988840"/>
            <a:ext cx="792088" cy="577705"/>
            <a:chOff x="2394804" y="2343600"/>
            <a:chExt cx="1311512" cy="1297976"/>
          </a:xfrm>
        </p:grpSpPr>
        <p:grpSp>
          <p:nvGrpSpPr>
            <p:cNvPr id="10" name="Gruppieren 12"/>
            <p:cNvGrpSpPr/>
            <p:nvPr/>
          </p:nvGrpSpPr>
          <p:grpSpPr>
            <a:xfrm>
              <a:off x="2394804" y="2577180"/>
              <a:ext cx="989775" cy="734221"/>
              <a:chOff x="2554868" y="2586301"/>
              <a:chExt cx="989775" cy="734221"/>
            </a:xfrm>
          </p:grpSpPr>
          <p:grpSp>
            <p:nvGrpSpPr>
              <p:cNvPr id="13" name="Gruppieren 17"/>
              <p:cNvGrpSpPr/>
              <p:nvPr/>
            </p:nvGrpSpPr>
            <p:grpSpPr>
              <a:xfrm>
                <a:off x="2846137" y="2586301"/>
                <a:ext cx="698506" cy="718501"/>
                <a:chOff x="2846137" y="2586301"/>
                <a:chExt cx="698506" cy="718501"/>
              </a:xfrm>
            </p:grpSpPr>
            <p:grpSp>
              <p:nvGrpSpPr>
                <p:cNvPr id="15" name="Group 371"/>
                <p:cNvGrpSpPr/>
                <p:nvPr/>
              </p:nvGrpSpPr>
              <p:grpSpPr>
                <a:xfrm>
                  <a:off x="2989885" y="2586301"/>
                  <a:ext cx="554758" cy="672781"/>
                  <a:chOff x="718900" y="1142137"/>
                  <a:chExt cx="788989" cy="956843"/>
                </a:xfrm>
              </p:grpSpPr>
              <p:sp>
                <p:nvSpPr>
                  <p:cNvPr id="19" name="Shape 356"/>
                  <p:cNvSpPr/>
                  <p:nvPr/>
                </p:nvSpPr>
                <p:spPr>
                  <a:xfrm flipV="1">
                    <a:off x="745036" y="1541825"/>
                    <a:ext cx="762853" cy="557155"/>
                  </a:xfrm>
                  <a:prstGeom prst="line">
                    <a:avLst/>
                  </a:prstGeom>
                  <a:noFill/>
                  <a:ln w="19050" cap="flat">
                    <a:solidFill>
                      <a:schemeClr val="tx1"/>
                    </a:solidFill>
                    <a:prstDash val="sysDash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Calibri"/>
                    </a:pPr>
                    <a:endParaRPr/>
                  </a:p>
                </p:txBody>
              </p:sp>
              <p:sp>
                <p:nvSpPr>
                  <p:cNvPr id="20" name="Shape 357"/>
                  <p:cNvSpPr/>
                  <p:nvPr/>
                </p:nvSpPr>
                <p:spPr>
                  <a:xfrm>
                    <a:off x="718900" y="1142137"/>
                    <a:ext cx="109524" cy="656590"/>
                  </a:xfrm>
                  <a:prstGeom prst="rect">
                    <a:avLst/>
                  </a:prstGeom>
                  <a:noFill/>
                  <a:ln w="12700" cap="flat">
                    <a:noFill/>
                    <a:round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none" lIns="38100" tIns="38100" rIns="38100" bIns="38100" numCol="1" anchor="t">
                    <a:spAutoFit/>
                  </a:bodyPr>
                  <a:lstStyle>
                    <a:lvl1pPr defTabSz="914400">
                      <a:buClr>
                        <a:srgbClr val="8448B0"/>
                      </a:buClr>
                      <a:buFont typeface="Times New Roman"/>
                      <a:defRPr sz="2000" i="1">
                        <a:solidFill>
                          <a:srgbClr val="8448B0"/>
                        </a:solidFill>
                        <a:uFill>
                          <a:solidFill>
                            <a:srgbClr val="8448B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defRPr>
                    </a:lvl1pPr>
                  </a:lstStyle>
                  <a:p>
                    <a:pPr>
                      <a:defRPr sz="1800" i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2500" b="1" dirty="0"/>
                  </a:p>
                </p:txBody>
              </p:sp>
            </p:grpSp>
            <p:cxnSp>
              <p:nvCxnSpPr>
                <p:cNvPr id="16" name="Gerader Verbinder 21"/>
                <p:cNvCxnSpPr/>
                <p:nvPr/>
              </p:nvCxnSpPr>
              <p:spPr>
                <a:xfrm flipV="1">
                  <a:off x="2846137" y="2586301"/>
                  <a:ext cx="0" cy="34019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7" name="droppedImage.pdf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/>
                </a:blip>
                <a:srcRect l="92854" b="50147"/>
                <a:stretch/>
              </p:blipFill>
              <p:spPr>
                <a:xfrm>
                  <a:off x="2967025" y="2809514"/>
                  <a:ext cx="137416" cy="211288"/>
                </a:xfrm>
                <a:prstGeom prst="rect">
                  <a:avLst/>
                </a:prstGeom>
                <a:ln w="12700">
                  <a:miter lim="400000"/>
                </a:ln>
              </p:spPr>
            </p:pic>
            <p:pic>
              <p:nvPicPr>
                <p:cNvPr id="18" name="droppedImage.pdf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/>
                </a:blip>
                <a:srcRect l="68918" t="64545" r="23553" b="-11291"/>
                <a:stretch/>
              </p:blipFill>
              <p:spPr>
                <a:xfrm>
                  <a:off x="3302140" y="3106682"/>
                  <a:ext cx="144780" cy="198120"/>
                </a:xfrm>
                <a:prstGeom prst="rect">
                  <a:avLst/>
                </a:prstGeom>
                <a:ln w="12700">
                  <a:miter lim="400000"/>
                </a:ln>
              </p:spPr>
            </p:pic>
          </p:grpSp>
          <p:sp>
            <p:nvSpPr>
              <p:cNvPr id="14" name="Bogen 19"/>
              <p:cNvSpPr/>
              <p:nvPr/>
            </p:nvSpPr>
            <p:spPr>
              <a:xfrm>
                <a:off x="2554868" y="2691190"/>
                <a:ext cx="701552" cy="629332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11" name="Grafik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2041" y="2879270"/>
              <a:ext cx="314712" cy="762306"/>
            </a:xfrm>
            <a:prstGeom prst="rect">
              <a:avLst/>
            </a:prstGeom>
          </p:spPr>
        </p:pic>
        <p:pic>
          <p:nvPicPr>
            <p:cNvPr id="12" name="Grafik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1604" y="2343600"/>
              <a:ext cx="314712" cy="762306"/>
            </a:xfrm>
            <a:prstGeom prst="rect">
              <a:avLst/>
            </a:prstGeom>
          </p:spPr>
        </p:pic>
      </p:grpSp>
      <p:pic>
        <p:nvPicPr>
          <p:cNvPr id="21" name="droppedImage.pdf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2278392" y="2060848"/>
            <a:ext cx="1944216" cy="428477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Freccia in giù 19"/>
          <p:cNvSpPr/>
          <p:nvPr/>
        </p:nvSpPr>
        <p:spPr>
          <a:xfrm rot="16200000">
            <a:off x="4690416" y="2158457"/>
            <a:ext cx="203308" cy="296123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348" y="1988840"/>
            <a:ext cx="1167892" cy="56677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472" y="1639960"/>
            <a:ext cx="1198976" cy="1501008"/>
          </a:xfrm>
          <a:prstGeom prst="rect">
            <a:avLst/>
          </a:prstGeom>
        </p:spPr>
      </p:pic>
      <p:sp>
        <p:nvSpPr>
          <p:cNvPr id="25" name="CasellaDiTesto 21"/>
          <p:cNvSpPr txBox="1"/>
          <p:nvPr/>
        </p:nvSpPr>
        <p:spPr>
          <a:xfrm>
            <a:off x="935342" y="669526"/>
            <a:ext cx="6984776" cy="92333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it-IT" dirty="0">
                <a:solidFill>
                  <a:srgbClr val="FF0000"/>
                </a:solidFill>
              </a:rPr>
              <a:t>Santos et al., </a:t>
            </a:r>
            <a:r>
              <a:rPr lang="en-US" dirty="0" err="1">
                <a:solidFill>
                  <a:srgbClr val="FF0000"/>
                </a:solidFill>
              </a:rPr>
              <a:t>PRL</a:t>
            </a:r>
            <a:r>
              <a:rPr lang="en-US" dirty="0">
                <a:solidFill>
                  <a:srgbClr val="FF0000"/>
                </a:solidFill>
              </a:rPr>
              <a:t> 90, (2003)</a:t>
            </a:r>
          </a:p>
          <a:p>
            <a:pPr algn="ctr"/>
            <a:r>
              <a:rPr lang="it-IT" u="sng" err="1"/>
              <a:t>Theoretical</a:t>
            </a:r>
            <a:r>
              <a:rPr lang="it-IT" u="sng"/>
              <a:t> proposal</a:t>
            </a:r>
            <a:r>
              <a:rPr lang="it-IT"/>
              <a:t>: emergence </a:t>
            </a:r>
            <a:r>
              <a:rPr lang="it-IT" dirty="0"/>
              <a:t>of </a:t>
            </a:r>
            <a:r>
              <a:rPr lang="it-IT" dirty="0" err="1"/>
              <a:t>roton</a:t>
            </a:r>
            <a:r>
              <a:rPr lang="it-IT" dirty="0"/>
              <a:t> minimum in the </a:t>
            </a:r>
            <a:r>
              <a:rPr lang="it-IT" dirty="0" err="1"/>
              <a:t>excitation</a:t>
            </a:r>
            <a:r>
              <a:rPr lang="it-IT" dirty="0"/>
              <a:t> </a:t>
            </a:r>
            <a:r>
              <a:rPr lang="it-IT" dirty="0" err="1"/>
              <a:t>spectrum</a:t>
            </a:r>
            <a:r>
              <a:rPr lang="it-IT" dirty="0"/>
              <a:t> </a:t>
            </a:r>
            <a:r>
              <a:rPr lang="it-IT"/>
              <a:t>of weakly-interacting dipolar </a:t>
            </a:r>
            <a:r>
              <a:rPr lang="it-IT" dirty="0" err="1"/>
              <a:t>BECs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05928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>
                <a:latin typeface="+mj-lt"/>
              </a:rPr>
              <a:t>Theory</a:t>
            </a:r>
            <a:r>
              <a:rPr lang="it-IT" sz="2800" b="1" dirty="0">
                <a:latin typeface="+mj-lt"/>
              </a:rPr>
              <a:t> of the </a:t>
            </a:r>
            <a:r>
              <a:rPr lang="it-IT" sz="2800" b="1" dirty="0" err="1"/>
              <a:t>roton</a:t>
            </a:r>
            <a:r>
              <a:rPr lang="it-IT" sz="2800" b="1" dirty="0"/>
              <a:t> mode in </a:t>
            </a:r>
            <a:r>
              <a:rPr lang="it-IT" sz="2800" b="1" dirty="0" err="1"/>
              <a:t>dipolar</a:t>
            </a:r>
            <a:r>
              <a:rPr lang="it-IT" sz="2800" b="1" dirty="0"/>
              <a:t> </a:t>
            </a:r>
            <a:r>
              <a:rPr lang="it-IT" sz="2800" b="1" dirty="0" err="1"/>
              <a:t>BECs</a:t>
            </a:r>
            <a:endParaRPr lang="it-IT" sz="28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" name="Connettore 1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18"/>
          <p:cNvSpPr txBox="1"/>
          <p:nvPr/>
        </p:nvSpPr>
        <p:spPr>
          <a:xfrm>
            <a:off x="323528" y="1628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 err="1"/>
              <a:t>Requirements</a:t>
            </a:r>
            <a:r>
              <a:rPr lang="it-IT" u="sng" dirty="0"/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2060848"/>
            <a:ext cx="6349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 err="1"/>
              <a:t>DDI</a:t>
            </a:r>
            <a:r>
              <a:rPr lang="de-DE" sz="1600" dirty="0"/>
              <a:t>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19" y="2780928"/>
            <a:ext cx="7056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i="1" dirty="0" err="1"/>
              <a:t>Trapped</a:t>
            </a:r>
            <a:r>
              <a:rPr lang="de-DE" sz="1600" dirty="0"/>
              <a:t> </a:t>
            </a:r>
            <a:r>
              <a:rPr lang="de-DE" sz="1600" dirty="0" err="1"/>
              <a:t>dipolar</a:t>
            </a:r>
            <a:r>
              <a:rPr lang="de-DE" sz="1600" dirty="0"/>
              <a:t> </a:t>
            </a:r>
            <a:r>
              <a:rPr lang="de-DE" sz="1600" dirty="0" err="1"/>
              <a:t>BEC</a:t>
            </a:r>
            <a:r>
              <a:rPr lang="de-DE" sz="1600" dirty="0"/>
              <a:t> with strong </a:t>
            </a:r>
            <a:r>
              <a:rPr lang="de-DE" sz="1600" dirty="0" err="1"/>
              <a:t>confinement</a:t>
            </a:r>
            <a:r>
              <a:rPr lang="de-DE" sz="1600" dirty="0"/>
              <a:t> </a:t>
            </a:r>
            <a:r>
              <a:rPr lang="de-DE" sz="1600" dirty="0" err="1"/>
              <a:t>along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direction</a:t>
            </a:r>
            <a:r>
              <a:rPr lang="de-DE" sz="1600" dirty="0"/>
              <a:t> of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dipoles</a:t>
            </a:r>
            <a:r>
              <a:rPr lang="de-DE" sz="1600" dirty="0"/>
              <a:t>  </a:t>
            </a:r>
          </a:p>
        </p:txBody>
      </p:sp>
      <p:grpSp>
        <p:nvGrpSpPr>
          <p:cNvPr id="9" name="Gruppieren 11"/>
          <p:cNvGrpSpPr/>
          <p:nvPr/>
        </p:nvGrpSpPr>
        <p:grpSpPr>
          <a:xfrm>
            <a:off x="1331640" y="1988840"/>
            <a:ext cx="792088" cy="577705"/>
            <a:chOff x="2394804" y="2343600"/>
            <a:chExt cx="1311512" cy="1297976"/>
          </a:xfrm>
        </p:grpSpPr>
        <p:grpSp>
          <p:nvGrpSpPr>
            <p:cNvPr id="10" name="Gruppieren 12"/>
            <p:cNvGrpSpPr/>
            <p:nvPr/>
          </p:nvGrpSpPr>
          <p:grpSpPr>
            <a:xfrm>
              <a:off x="2394804" y="2577180"/>
              <a:ext cx="989775" cy="734221"/>
              <a:chOff x="2554868" y="2586301"/>
              <a:chExt cx="989775" cy="734221"/>
            </a:xfrm>
          </p:grpSpPr>
          <p:grpSp>
            <p:nvGrpSpPr>
              <p:cNvPr id="13" name="Gruppieren 17"/>
              <p:cNvGrpSpPr/>
              <p:nvPr/>
            </p:nvGrpSpPr>
            <p:grpSpPr>
              <a:xfrm>
                <a:off x="2846137" y="2586301"/>
                <a:ext cx="698506" cy="718501"/>
                <a:chOff x="2846137" y="2586301"/>
                <a:chExt cx="698506" cy="718501"/>
              </a:xfrm>
            </p:grpSpPr>
            <p:grpSp>
              <p:nvGrpSpPr>
                <p:cNvPr id="15" name="Group 371"/>
                <p:cNvGrpSpPr/>
                <p:nvPr/>
              </p:nvGrpSpPr>
              <p:grpSpPr>
                <a:xfrm>
                  <a:off x="2989885" y="2586301"/>
                  <a:ext cx="554758" cy="672781"/>
                  <a:chOff x="718900" y="1142137"/>
                  <a:chExt cx="788989" cy="956843"/>
                </a:xfrm>
              </p:grpSpPr>
              <p:sp>
                <p:nvSpPr>
                  <p:cNvPr id="19" name="Shape 356"/>
                  <p:cNvSpPr/>
                  <p:nvPr/>
                </p:nvSpPr>
                <p:spPr>
                  <a:xfrm flipV="1">
                    <a:off x="745036" y="1541825"/>
                    <a:ext cx="762853" cy="557155"/>
                  </a:xfrm>
                  <a:prstGeom prst="line">
                    <a:avLst/>
                  </a:prstGeom>
                  <a:noFill/>
                  <a:ln w="19050" cap="flat">
                    <a:solidFill>
                      <a:schemeClr val="tx1"/>
                    </a:solidFill>
                    <a:prstDash val="sysDash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Calibri"/>
                    </a:pPr>
                    <a:endParaRPr/>
                  </a:p>
                </p:txBody>
              </p:sp>
              <p:sp>
                <p:nvSpPr>
                  <p:cNvPr id="20" name="Shape 357"/>
                  <p:cNvSpPr/>
                  <p:nvPr/>
                </p:nvSpPr>
                <p:spPr>
                  <a:xfrm>
                    <a:off x="718900" y="1142137"/>
                    <a:ext cx="109524" cy="656590"/>
                  </a:xfrm>
                  <a:prstGeom prst="rect">
                    <a:avLst/>
                  </a:prstGeom>
                  <a:noFill/>
                  <a:ln w="12700" cap="flat">
                    <a:noFill/>
                    <a:round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none" lIns="38100" tIns="38100" rIns="38100" bIns="38100" numCol="1" anchor="t">
                    <a:spAutoFit/>
                  </a:bodyPr>
                  <a:lstStyle>
                    <a:lvl1pPr defTabSz="914400">
                      <a:buClr>
                        <a:srgbClr val="8448B0"/>
                      </a:buClr>
                      <a:buFont typeface="Times New Roman"/>
                      <a:defRPr sz="2000" i="1">
                        <a:solidFill>
                          <a:srgbClr val="8448B0"/>
                        </a:solidFill>
                        <a:uFill>
                          <a:solidFill>
                            <a:srgbClr val="8448B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defRPr>
                    </a:lvl1pPr>
                  </a:lstStyle>
                  <a:p>
                    <a:pPr>
                      <a:defRPr sz="1800" i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2500" b="1" dirty="0"/>
                  </a:p>
                </p:txBody>
              </p:sp>
            </p:grpSp>
            <p:cxnSp>
              <p:nvCxnSpPr>
                <p:cNvPr id="16" name="Gerader Verbinder 21"/>
                <p:cNvCxnSpPr/>
                <p:nvPr/>
              </p:nvCxnSpPr>
              <p:spPr>
                <a:xfrm flipV="1">
                  <a:off x="2846137" y="2586301"/>
                  <a:ext cx="0" cy="34019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7" name="droppedImage.pdf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/>
                </a:blip>
                <a:srcRect l="92854" b="50147"/>
                <a:stretch/>
              </p:blipFill>
              <p:spPr>
                <a:xfrm>
                  <a:off x="2967025" y="2809514"/>
                  <a:ext cx="137416" cy="211288"/>
                </a:xfrm>
                <a:prstGeom prst="rect">
                  <a:avLst/>
                </a:prstGeom>
                <a:ln w="12700">
                  <a:miter lim="400000"/>
                </a:ln>
              </p:spPr>
            </p:pic>
            <p:pic>
              <p:nvPicPr>
                <p:cNvPr id="18" name="droppedImage.pdf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/>
                </a:blip>
                <a:srcRect l="68918" t="64545" r="23553" b="-11291"/>
                <a:stretch/>
              </p:blipFill>
              <p:spPr>
                <a:xfrm>
                  <a:off x="3302140" y="3106682"/>
                  <a:ext cx="144780" cy="198120"/>
                </a:xfrm>
                <a:prstGeom prst="rect">
                  <a:avLst/>
                </a:prstGeom>
                <a:ln w="12700">
                  <a:miter lim="400000"/>
                </a:ln>
              </p:spPr>
            </p:pic>
          </p:grpSp>
          <p:sp>
            <p:nvSpPr>
              <p:cNvPr id="14" name="Bogen 19"/>
              <p:cNvSpPr/>
              <p:nvPr/>
            </p:nvSpPr>
            <p:spPr>
              <a:xfrm>
                <a:off x="2554868" y="2691190"/>
                <a:ext cx="701552" cy="629332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11" name="Grafik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2041" y="2879270"/>
              <a:ext cx="314712" cy="762306"/>
            </a:xfrm>
            <a:prstGeom prst="rect">
              <a:avLst/>
            </a:prstGeom>
          </p:spPr>
        </p:pic>
        <p:pic>
          <p:nvPicPr>
            <p:cNvPr id="12" name="Grafik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1604" y="2343600"/>
              <a:ext cx="314712" cy="762306"/>
            </a:xfrm>
            <a:prstGeom prst="rect">
              <a:avLst/>
            </a:prstGeom>
          </p:spPr>
        </p:pic>
      </p:grpSp>
      <p:pic>
        <p:nvPicPr>
          <p:cNvPr id="21" name="droppedImage.pdf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2278392" y="2060848"/>
            <a:ext cx="1944216" cy="428477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Freccia in giù 19"/>
          <p:cNvSpPr/>
          <p:nvPr/>
        </p:nvSpPr>
        <p:spPr>
          <a:xfrm rot="16200000">
            <a:off x="4690416" y="2158457"/>
            <a:ext cx="203308" cy="296123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348" y="1988840"/>
            <a:ext cx="1167892" cy="56677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472" y="1639960"/>
            <a:ext cx="1198976" cy="1501008"/>
          </a:xfrm>
          <a:prstGeom prst="rect">
            <a:avLst/>
          </a:prstGeom>
        </p:spPr>
      </p:pic>
      <p:grpSp>
        <p:nvGrpSpPr>
          <p:cNvPr id="25" name="Gruppieren 2"/>
          <p:cNvGrpSpPr/>
          <p:nvPr/>
        </p:nvGrpSpPr>
        <p:grpSpPr>
          <a:xfrm>
            <a:off x="1187624" y="3356992"/>
            <a:ext cx="2421661" cy="1061699"/>
            <a:chOff x="3951685" y="3748275"/>
            <a:chExt cx="3035333" cy="1410971"/>
          </a:xfrm>
        </p:grpSpPr>
        <p:pic>
          <p:nvPicPr>
            <p:cNvPr id="26" name="Grafik 3" descr="Bildschirmausschnitt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70" r="51917" b="68410"/>
            <a:stretch/>
          </p:blipFill>
          <p:spPr>
            <a:xfrm>
              <a:off x="3951685" y="3922910"/>
              <a:ext cx="2920111" cy="1148322"/>
            </a:xfrm>
            <a:prstGeom prst="rect">
              <a:avLst/>
            </a:prstGeom>
          </p:spPr>
        </p:pic>
        <p:sp>
          <p:nvSpPr>
            <p:cNvPr id="27" name="Rechteck 1"/>
            <p:cNvSpPr/>
            <p:nvPr/>
          </p:nvSpPr>
          <p:spPr>
            <a:xfrm>
              <a:off x="3951685" y="3748275"/>
              <a:ext cx="430534" cy="349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1"/>
            <p:cNvSpPr/>
            <p:nvPr/>
          </p:nvSpPr>
          <p:spPr>
            <a:xfrm>
              <a:off x="4066907" y="4899803"/>
              <a:ext cx="430534" cy="259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Rechteck 22"/>
            <p:cNvSpPr/>
            <p:nvPr/>
          </p:nvSpPr>
          <p:spPr>
            <a:xfrm>
              <a:off x="6556484" y="4795637"/>
              <a:ext cx="430534" cy="3636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90" y="3429000"/>
            <a:ext cx="861718" cy="852196"/>
          </a:xfrm>
          <a:prstGeom prst="rect">
            <a:avLst/>
          </a:prstGeom>
        </p:spPr>
      </p:pic>
      <p:sp>
        <p:nvSpPr>
          <p:cNvPr id="31" name="Down Arrow 30"/>
          <p:cNvSpPr/>
          <p:nvPr/>
        </p:nvSpPr>
        <p:spPr>
          <a:xfrm>
            <a:off x="2278392" y="3212976"/>
            <a:ext cx="242635" cy="20756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Down Arrow 32"/>
          <p:cNvSpPr/>
          <p:nvPr/>
        </p:nvSpPr>
        <p:spPr>
          <a:xfrm rot="10800000">
            <a:off x="2278392" y="4365104"/>
            <a:ext cx="242635" cy="20756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38285" y="4750549"/>
                <a:ext cx="1512168" cy="9106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de-DE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85" y="4750549"/>
                <a:ext cx="1512168" cy="910699"/>
              </a:xfrm>
              <a:prstGeom prst="rect">
                <a:avLst/>
              </a:prstGeom>
              <a:blipFill rotWithShape="0">
                <a:blip r:embed="rId10" cstate="print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42982" y="5724545"/>
                <a:ext cx="23762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dirty="0"/>
                  <a:t>harmonic </a:t>
                </a:r>
                <a:r>
                  <a:rPr lang="de-DE" sz="1600" dirty="0" err="1"/>
                  <a:t>oscillator</a:t>
                </a:r>
                <a:r>
                  <a:rPr lang="de-DE" sz="1600" dirty="0"/>
                  <a:t> </a:t>
                </a:r>
                <a:r>
                  <a:rPr lang="de-DE" sz="1600" dirty="0" err="1"/>
                  <a:t>length</a:t>
                </a:r>
                <a:r>
                  <a:rPr lang="de-DE" sz="1600" dirty="0"/>
                  <a:t> </a:t>
                </a:r>
                <a:r>
                  <a:rPr lang="de-DE" sz="1600" dirty="0" err="1"/>
                  <a:t>along</a:t>
                </a:r>
                <a:r>
                  <a:rPr lang="de-DE" sz="1600" dirty="0"/>
                  <a:t> z-</a:t>
                </a:r>
                <a:r>
                  <a:rPr lang="de-DE" sz="1600" dirty="0" err="1"/>
                  <a:t>axis</a:t>
                </a:r>
                <a:endParaRPr lang="de-DE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82" y="5724545"/>
                <a:ext cx="2376264" cy="584775"/>
              </a:xfrm>
              <a:prstGeom prst="rect">
                <a:avLst/>
              </a:prstGeom>
              <a:blipFill rotWithShape="0">
                <a:blip r:embed="rId11" cstate="print"/>
                <a:stretch>
                  <a:fillRect l="-256" t="-3125" r="-513" b="-12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/>
          <p:nvPr/>
        </p:nvCxnSpPr>
        <p:spPr>
          <a:xfrm>
            <a:off x="3517358" y="3717032"/>
            <a:ext cx="0" cy="34015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531385" y="3717032"/>
                <a:ext cx="3194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385" y="3717032"/>
                <a:ext cx="319496" cy="369332"/>
              </a:xfrm>
              <a:prstGeom prst="rect">
                <a:avLst/>
              </a:prstGeom>
              <a:blipFill rotWithShape="0">
                <a:blip r:embed="rId1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51519" y="6289575"/>
                <a:ext cx="3210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9" y="6289575"/>
                <a:ext cx="321066" cy="307777"/>
              </a:xfrm>
              <a:prstGeom prst="rect">
                <a:avLst/>
              </a:prstGeom>
              <a:blipFill rotWithShape="0">
                <a:blip r:embed="rId13" cstate="print"/>
                <a:stretch>
                  <a:fillRect l="-188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79512" y="6309320"/>
                <a:ext cx="28803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dirty="0"/>
                  <a:t>= </a:t>
                </a:r>
                <a:r>
                  <a:rPr lang="de-DE" sz="1400" dirty="0" err="1"/>
                  <a:t>trapping</a:t>
                </a:r>
                <a:r>
                  <a:rPr lang="de-DE" sz="1400" dirty="0"/>
                  <a:t> </a:t>
                </a:r>
                <a:r>
                  <a:rPr lang="de-DE" sz="1400" dirty="0" err="1"/>
                  <a:t>frequency</a:t>
                </a:r>
                <a:r>
                  <a:rPr lang="de-DE" sz="1400" dirty="0"/>
                  <a:t> </a:t>
                </a:r>
                <a:r>
                  <a:rPr lang="de-DE" sz="1400" dirty="0" err="1"/>
                  <a:t>along</a:t>
                </a:r>
                <a:r>
                  <a:rPr lang="de-DE" sz="1400" dirty="0"/>
                  <a:t> </a:t>
                </a:r>
                <a14:m>
                  <m:oMath xmlns:m="http://schemas.openxmlformats.org/officeDocument/2006/math"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de-DE" sz="1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309320"/>
                <a:ext cx="2880320" cy="307777"/>
              </a:xfrm>
              <a:prstGeom prst="rect">
                <a:avLst/>
              </a:prstGeom>
              <a:blipFill rotWithShape="0">
                <a:blip r:embed="rId14" cstate="print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asellaDiTesto 21"/>
          <p:cNvSpPr txBox="1"/>
          <p:nvPr/>
        </p:nvSpPr>
        <p:spPr>
          <a:xfrm>
            <a:off x="935342" y="669526"/>
            <a:ext cx="6984776" cy="92333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it-IT" dirty="0">
                <a:solidFill>
                  <a:srgbClr val="FF0000"/>
                </a:solidFill>
              </a:rPr>
              <a:t>Santos et al., </a:t>
            </a:r>
            <a:r>
              <a:rPr lang="en-US" dirty="0" err="1">
                <a:solidFill>
                  <a:srgbClr val="FF0000"/>
                </a:solidFill>
              </a:rPr>
              <a:t>PRL</a:t>
            </a:r>
            <a:r>
              <a:rPr lang="en-US" dirty="0">
                <a:solidFill>
                  <a:srgbClr val="FF0000"/>
                </a:solidFill>
              </a:rPr>
              <a:t> 90, (2003)</a:t>
            </a:r>
          </a:p>
          <a:p>
            <a:pPr algn="ctr"/>
            <a:r>
              <a:rPr lang="it-IT" u="sng" err="1"/>
              <a:t>Theoretical</a:t>
            </a:r>
            <a:r>
              <a:rPr lang="it-IT" u="sng"/>
              <a:t> proposal</a:t>
            </a:r>
            <a:r>
              <a:rPr lang="it-IT"/>
              <a:t>: emergence </a:t>
            </a:r>
            <a:r>
              <a:rPr lang="it-IT" dirty="0"/>
              <a:t>of </a:t>
            </a:r>
            <a:r>
              <a:rPr lang="it-IT" dirty="0" err="1"/>
              <a:t>roton</a:t>
            </a:r>
            <a:r>
              <a:rPr lang="it-IT" dirty="0"/>
              <a:t> minimum in the </a:t>
            </a:r>
            <a:r>
              <a:rPr lang="it-IT" dirty="0" err="1"/>
              <a:t>excitation</a:t>
            </a:r>
            <a:r>
              <a:rPr lang="it-IT" dirty="0"/>
              <a:t> </a:t>
            </a:r>
            <a:r>
              <a:rPr lang="it-IT" dirty="0" err="1"/>
              <a:t>spectrum</a:t>
            </a:r>
            <a:r>
              <a:rPr lang="it-IT" dirty="0"/>
              <a:t> </a:t>
            </a:r>
            <a:r>
              <a:rPr lang="it-IT"/>
              <a:t>of weakly-interacting dipolar </a:t>
            </a:r>
            <a:r>
              <a:rPr lang="it-IT" dirty="0" err="1"/>
              <a:t>BECs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157776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>
                <a:latin typeface="+mj-lt"/>
              </a:rPr>
              <a:t>Theory</a:t>
            </a:r>
            <a:r>
              <a:rPr lang="it-IT" sz="2800" b="1" dirty="0">
                <a:latin typeface="+mj-lt"/>
              </a:rPr>
              <a:t> of the </a:t>
            </a:r>
            <a:r>
              <a:rPr lang="it-IT" sz="2800" b="1" dirty="0" err="1"/>
              <a:t>roton</a:t>
            </a:r>
            <a:r>
              <a:rPr lang="it-IT" sz="2800" b="1" dirty="0"/>
              <a:t> mode in </a:t>
            </a:r>
            <a:r>
              <a:rPr lang="it-IT" sz="2800" b="1" dirty="0" err="1"/>
              <a:t>dipolar</a:t>
            </a:r>
            <a:r>
              <a:rPr lang="it-IT" sz="2800" b="1" dirty="0"/>
              <a:t> </a:t>
            </a:r>
            <a:r>
              <a:rPr lang="it-IT" sz="2800" b="1" dirty="0" err="1"/>
              <a:t>BECs</a:t>
            </a:r>
            <a:endParaRPr lang="it-IT" sz="28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" name="Connettore 1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18"/>
          <p:cNvSpPr txBox="1"/>
          <p:nvPr/>
        </p:nvSpPr>
        <p:spPr>
          <a:xfrm>
            <a:off x="323528" y="1628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 err="1"/>
              <a:t>Requirements</a:t>
            </a:r>
            <a:r>
              <a:rPr lang="it-IT" u="sng" dirty="0"/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2060848"/>
            <a:ext cx="6349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 err="1"/>
              <a:t>DDI</a:t>
            </a:r>
            <a:r>
              <a:rPr lang="de-DE" sz="1600" dirty="0"/>
              <a:t>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19" y="2780928"/>
            <a:ext cx="7056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i="1" dirty="0" err="1"/>
              <a:t>Trapped</a:t>
            </a:r>
            <a:r>
              <a:rPr lang="de-DE" sz="1600" dirty="0"/>
              <a:t> </a:t>
            </a:r>
            <a:r>
              <a:rPr lang="de-DE" sz="1600" dirty="0" err="1"/>
              <a:t>dipolar</a:t>
            </a:r>
            <a:r>
              <a:rPr lang="de-DE" sz="1600" dirty="0"/>
              <a:t> </a:t>
            </a:r>
            <a:r>
              <a:rPr lang="de-DE" sz="1600" dirty="0" err="1"/>
              <a:t>BEC</a:t>
            </a:r>
            <a:r>
              <a:rPr lang="de-DE" sz="1600" dirty="0"/>
              <a:t> with strong </a:t>
            </a:r>
            <a:r>
              <a:rPr lang="de-DE" sz="1600" dirty="0" err="1"/>
              <a:t>confinement</a:t>
            </a:r>
            <a:r>
              <a:rPr lang="de-DE" sz="1600" dirty="0"/>
              <a:t> </a:t>
            </a:r>
            <a:r>
              <a:rPr lang="de-DE" sz="1600" dirty="0" err="1"/>
              <a:t>along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direction</a:t>
            </a:r>
            <a:r>
              <a:rPr lang="de-DE" sz="1600" dirty="0"/>
              <a:t> of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dipoles</a:t>
            </a:r>
            <a:r>
              <a:rPr lang="de-DE" sz="1600" dirty="0"/>
              <a:t>  </a:t>
            </a:r>
          </a:p>
        </p:txBody>
      </p:sp>
      <p:grpSp>
        <p:nvGrpSpPr>
          <p:cNvPr id="9" name="Gruppieren 11"/>
          <p:cNvGrpSpPr/>
          <p:nvPr/>
        </p:nvGrpSpPr>
        <p:grpSpPr>
          <a:xfrm>
            <a:off x="1331640" y="1988840"/>
            <a:ext cx="792088" cy="577705"/>
            <a:chOff x="2394804" y="2343600"/>
            <a:chExt cx="1311512" cy="1297976"/>
          </a:xfrm>
        </p:grpSpPr>
        <p:grpSp>
          <p:nvGrpSpPr>
            <p:cNvPr id="10" name="Gruppieren 12"/>
            <p:cNvGrpSpPr/>
            <p:nvPr/>
          </p:nvGrpSpPr>
          <p:grpSpPr>
            <a:xfrm>
              <a:off x="2394804" y="2577180"/>
              <a:ext cx="989775" cy="734221"/>
              <a:chOff x="2554868" y="2586301"/>
              <a:chExt cx="989775" cy="734221"/>
            </a:xfrm>
          </p:grpSpPr>
          <p:grpSp>
            <p:nvGrpSpPr>
              <p:cNvPr id="13" name="Gruppieren 17"/>
              <p:cNvGrpSpPr/>
              <p:nvPr/>
            </p:nvGrpSpPr>
            <p:grpSpPr>
              <a:xfrm>
                <a:off x="2846137" y="2586301"/>
                <a:ext cx="698506" cy="718501"/>
                <a:chOff x="2846137" y="2586301"/>
                <a:chExt cx="698506" cy="718501"/>
              </a:xfrm>
            </p:grpSpPr>
            <p:grpSp>
              <p:nvGrpSpPr>
                <p:cNvPr id="15" name="Group 371"/>
                <p:cNvGrpSpPr/>
                <p:nvPr/>
              </p:nvGrpSpPr>
              <p:grpSpPr>
                <a:xfrm>
                  <a:off x="2989885" y="2586301"/>
                  <a:ext cx="554758" cy="672781"/>
                  <a:chOff x="718900" y="1142137"/>
                  <a:chExt cx="788989" cy="956843"/>
                </a:xfrm>
              </p:grpSpPr>
              <p:sp>
                <p:nvSpPr>
                  <p:cNvPr id="19" name="Shape 356"/>
                  <p:cNvSpPr/>
                  <p:nvPr/>
                </p:nvSpPr>
                <p:spPr>
                  <a:xfrm flipV="1">
                    <a:off x="745036" y="1541825"/>
                    <a:ext cx="762853" cy="557155"/>
                  </a:xfrm>
                  <a:prstGeom prst="line">
                    <a:avLst/>
                  </a:prstGeom>
                  <a:noFill/>
                  <a:ln w="19050" cap="flat">
                    <a:solidFill>
                      <a:schemeClr val="tx1"/>
                    </a:solidFill>
                    <a:prstDash val="sysDash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Calibri"/>
                    </a:pPr>
                    <a:endParaRPr/>
                  </a:p>
                </p:txBody>
              </p:sp>
              <p:sp>
                <p:nvSpPr>
                  <p:cNvPr id="20" name="Shape 357"/>
                  <p:cNvSpPr/>
                  <p:nvPr/>
                </p:nvSpPr>
                <p:spPr>
                  <a:xfrm>
                    <a:off x="718900" y="1142137"/>
                    <a:ext cx="109524" cy="656590"/>
                  </a:xfrm>
                  <a:prstGeom prst="rect">
                    <a:avLst/>
                  </a:prstGeom>
                  <a:noFill/>
                  <a:ln w="12700" cap="flat">
                    <a:noFill/>
                    <a:round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none" lIns="38100" tIns="38100" rIns="38100" bIns="38100" numCol="1" anchor="t">
                    <a:spAutoFit/>
                  </a:bodyPr>
                  <a:lstStyle>
                    <a:lvl1pPr defTabSz="914400">
                      <a:buClr>
                        <a:srgbClr val="8448B0"/>
                      </a:buClr>
                      <a:buFont typeface="Times New Roman"/>
                      <a:defRPr sz="2000" i="1">
                        <a:solidFill>
                          <a:srgbClr val="8448B0"/>
                        </a:solidFill>
                        <a:uFill>
                          <a:solidFill>
                            <a:srgbClr val="8448B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defRPr>
                    </a:lvl1pPr>
                  </a:lstStyle>
                  <a:p>
                    <a:pPr>
                      <a:defRPr sz="1800" i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2500" b="1" dirty="0"/>
                  </a:p>
                </p:txBody>
              </p:sp>
            </p:grpSp>
            <p:cxnSp>
              <p:nvCxnSpPr>
                <p:cNvPr id="16" name="Gerader Verbinder 21"/>
                <p:cNvCxnSpPr/>
                <p:nvPr/>
              </p:nvCxnSpPr>
              <p:spPr>
                <a:xfrm flipV="1">
                  <a:off x="2846137" y="2586301"/>
                  <a:ext cx="0" cy="34019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7" name="droppedImage.pdf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/>
                </a:blip>
                <a:srcRect l="92854" b="50147"/>
                <a:stretch/>
              </p:blipFill>
              <p:spPr>
                <a:xfrm>
                  <a:off x="2967025" y="2809514"/>
                  <a:ext cx="137416" cy="211288"/>
                </a:xfrm>
                <a:prstGeom prst="rect">
                  <a:avLst/>
                </a:prstGeom>
                <a:ln w="12700">
                  <a:miter lim="400000"/>
                </a:ln>
              </p:spPr>
            </p:pic>
            <p:pic>
              <p:nvPicPr>
                <p:cNvPr id="18" name="droppedImage.pdf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/>
                </a:blip>
                <a:srcRect l="68918" t="64545" r="23553" b="-11291"/>
                <a:stretch/>
              </p:blipFill>
              <p:spPr>
                <a:xfrm>
                  <a:off x="3302140" y="3106682"/>
                  <a:ext cx="144780" cy="198120"/>
                </a:xfrm>
                <a:prstGeom prst="rect">
                  <a:avLst/>
                </a:prstGeom>
                <a:ln w="12700">
                  <a:miter lim="400000"/>
                </a:ln>
              </p:spPr>
            </p:pic>
          </p:grpSp>
          <p:sp>
            <p:nvSpPr>
              <p:cNvPr id="14" name="Bogen 19"/>
              <p:cNvSpPr/>
              <p:nvPr/>
            </p:nvSpPr>
            <p:spPr>
              <a:xfrm>
                <a:off x="2554868" y="2691190"/>
                <a:ext cx="701552" cy="629332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11" name="Grafik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2041" y="2879270"/>
              <a:ext cx="314712" cy="762306"/>
            </a:xfrm>
            <a:prstGeom prst="rect">
              <a:avLst/>
            </a:prstGeom>
          </p:spPr>
        </p:pic>
        <p:pic>
          <p:nvPicPr>
            <p:cNvPr id="12" name="Grafik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1604" y="2343600"/>
              <a:ext cx="314712" cy="762306"/>
            </a:xfrm>
            <a:prstGeom prst="rect">
              <a:avLst/>
            </a:prstGeom>
          </p:spPr>
        </p:pic>
      </p:grpSp>
      <p:pic>
        <p:nvPicPr>
          <p:cNvPr id="21" name="droppedImage.pdf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2278392" y="2060848"/>
            <a:ext cx="1944216" cy="428477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Freccia in giù 19"/>
          <p:cNvSpPr/>
          <p:nvPr/>
        </p:nvSpPr>
        <p:spPr>
          <a:xfrm rot="16200000">
            <a:off x="4690416" y="2158457"/>
            <a:ext cx="203308" cy="296123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348" y="1988840"/>
            <a:ext cx="1167892" cy="56677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472" y="1639960"/>
            <a:ext cx="1198976" cy="1501008"/>
          </a:xfrm>
          <a:prstGeom prst="rect">
            <a:avLst/>
          </a:prstGeom>
        </p:spPr>
      </p:pic>
      <p:grpSp>
        <p:nvGrpSpPr>
          <p:cNvPr id="25" name="Gruppieren 2"/>
          <p:cNvGrpSpPr/>
          <p:nvPr/>
        </p:nvGrpSpPr>
        <p:grpSpPr>
          <a:xfrm>
            <a:off x="1187624" y="3356992"/>
            <a:ext cx="2421661" cy="1061699"/>
            <a:chOff x="3951685" y="3748275"/>
            <a:chExt cx="3035333" cy="1410971"/>
          </a:xfrm>
        </p:grpSpPr>
        <p:pic>
          <p:nvPicPr>
            <p:cNvPr id="26" name="Grafik 3" descr="Bildschirmausschnitt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70" r="51917" b="68410"/>
            <a:stretch/>
          </p:blipFill>
          <p:spPr>
            <a:xfrm>
              <a:off x="3951685" y="3922910"/>
              <a:ext cx="2920111" cy="1148322"/>
            </a:xfrm>
            <a:prstGeom prst="rect">
              <a:avLst/>
            </a:prstGeom>
          </p:spPr>
        </p:pic>
        <p:sp>
          <p:nvSpPr>
            <p:cNvPr id="27" name="Rechteck 1"/>
            <p:cNvSpPr/>
            <p:nvPr/>
          </p:nvSpPr>
          <p:spPr>
            <a:xfrm>
              <a:off x="3951685" y="3748275"/>
              <a:ext cx="430534" cy="349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1"/>
            <p:cNvSpPr/>
            <p:nvPr/>
          </p:nvSpPr>
          <p:spPr>
            <a:xfrm>
              <a:off x="4066907" y="4899803"/>
              <a:ext cx="430534" cy="259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Rechteck 22"/>
            <p:cNvSpPr/>
            <p:nvPr/>
          </p:nvSpPr>
          <p:spPr>
            <a:xfrm>
              <a:off x="6556484" y="4795637"/>
              <a:ext cx="430534" cy="3636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90" y="3429000"/>
            <a:ext cx="861718" cy="852196"/>
          </a:xfrm>
          <a:prstGeom prst="rect">
            <a:avLst/>
          </a:prstGeom>
        </p:spPr>
      </p:pic>
      <p:sp>
        <p:nvSpPr>
          <p:cNvPr id="31" name="Down Arrow 30"/>
          <p:cNvSpPr/>
          <p:nvPr/>
        </p:nvSpPr>
        <p:spPr>
          <a:xfrm>
            <a:off x="2278392" y="3212976"/>
            <a:ext cx="242635" cy="20756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Down Arrow 32"/>
          <p:cNvSpPr/>
          <p:nvPr/>
        </p:nvSpPr>
        <p:spPr>
          <a:xfrm rot="10800000">
            <a:off x="2278392" y="4365104"/>
            <a:ext cx="242635" cy="20756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4" name="Grafik 27"/>
          <p:cNvPicPr>
            <a:picLocks noChangeAspect="1"/>
          </p:cNvPicPr>
          <p:nvPr/>
        </p:nvPicPr>
        <p:blipFill rotWithShape="1">
          <a:blip r:embed="rId10" cstate="print"/>
          <a:srcRect l="74368" t="35954" r="9560" b="27750"/>
          <a:stretch/>
        </p:blipFill>
        <p:spPr>
          <a:xfrm>
            <a:off x="4262126" y="3140968"/>
            <a:ext cx="2899858" cy="210508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275236" y="3140968"/>
            <a:ext cx="1745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/>
              <a:t>Contact</a:t>
            </a:r>
            <a:r>
              <a:rPr lang="de-DE" sz="1400" dirty="0"/>
              <a:t> </a:t>
            </a:r>
            <a:r>
              <a:rPr lang="de-DE" sz="1400" dirty="0" err="1"/>
              <a:t>interactions</a:t>
            </a:r>
            <a:r>
              <a:rPr lang="de-DE" sz="1400" dirty="0"/>
              <a:t> </a:t>
            </a:r>
            <a:r>
              <a:rPr lang="de-DE" sz="1400" dirty="0" err="1"/>
              <a:t>dominate</a:t>
            </a:r>
            <a:endParaRPr lang="de-DE" sz="1400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120337" y="3645024"/>
            <a:ext cx="107847" cy="2570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957176" y="4005064"/>
            <a:ext cx="1071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/>
              <a:t>DDI</a:t>
            </a:r>
            <a:r>
              <a:rPr lang="de-DE" sz="1400" dirty="0"/>
              <a:t> </a:t>
            </a:r>
            <a:r>
              <a:rPr lang="de-DE" sz="1400" dirty="0" err="1"/>
              <a:t>dominate</a:t>
            </a:r>
            <a:endParaRPr lang="de-DE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38285" y="4750549"/>
                <a:ext cx="1512168" cy="9106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de-DE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85" y="4750549"/>
                <a:ext cx="1512168" cy="910699"/>
              </a:xfrm>
              <a:prstGeom prst="rect">
                <a:avLst/>
              </a:prstGeom>
              <a:blipFill rotWithShape="0">
                <a:blip r:embed="rId11" cstate="print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42982" y="5724545"/>
                <a:ext cx="23762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dirty="0"/>
                  <a:t>harmonic </a:t>
                </a:r>
                <a:r>
                  <a:rPr lang="de-DE" sz="1600" dirty="0" err="1"/>
                  <a:t>oscillator</a:t>
                </a:r>
                <a:r>
                  <a:rPr lang="de-DE" sz="1600" dirty="0"/>
                  <a:t> </a:t>
                </a:r>
                <a:r>
                  <a:rPr lang="de-DE" sz="1600" dirty="0" err="1"/>
                  <a:t>length</a:t>
                </a:r>
                <a:r>
                  <a:rPr lang="de-DE" sz="1600" dirty="0"/>
                  <a:t> </a:t>
                </a:r>
                <a:r>
                  <a:rPr lang="de-DE" sz="1600" dirty="0" err="1"/>
                  <a:t>along</a:t>
                </a:r>
                <a:r>
                  <a:rPr lang="de-DE" sz="1600" dirty="0"/>
                  <a:t> z-</a:t>
                </a:r>
                <a:r>
                  <a:rPr lang="de-DE" sz="1600" dirty="0" err="1"/>
                  <a:t>axis</a:t>
                </a:r>
                <a:endParaRPr lang="de-DE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82" y="5724545"/>
                <a:ext cx="2376264" cy="584775"/>
              </a:xfrm>
              <a:prstGeom prst="rect">
                <a:avLst/>
              </a:prstGeom>
              <a:blipFill rotWithShape="0">
                <a:blip r:embed="rId12" cstate="print"/>
                <a:stretch>
                  <a:fillRect l="-256" t="-3125" r="-513" b="-12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/>
          <p:nvPr/>
        </p:nvCxnSpPr>
        <p:spPr>
          <a:xfrm>
            <a:off x="3517358" y="3717032"/>
            <a:ext cx="0" cy="34015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531385" y="3717032"/>
                <a:ext cx="3194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385" y="3717032"/>
                <a:ext cx="319496" cy="369332"/>
              </a:xfrm>
              <a:prstGeom prst="rect">
                <a:avLst/>
              </a:prstGeom>
              <a:blipFill rotWithShape="0">
                <a:blip r:embed="rId1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51519" y="6289575"/>
                <a:ext cx="3210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9" y="6289575"/>
                <a:ext cx="321066" cy="307777"/>
              </a:xfrm>
              <a:prstGeom prst="rect">
                <a:avLst/>
              </a:prstGeom>
              <a:blipFill rotWithShape="0">
                <a:blip r:embed="rId14" cstate="print"/>
                <a:stretch>
                  <a:fillRect l="-188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79512" y="6309320"/>
                <a:ext cx="28803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dirty="0"/>
                  <a:t>= </a:t>
                </a:r>
                <a:r>
                  <a:rPr lang="de-DE" sz="1400" dirty="0" err="1"/>
                  <a:t>trapping</a:t>
                </a:r>
                <a:r>
                  <a:rPr lang="de-DE" sz="1400" dirty="0"/>
                  <a:t> </a:t>
                </a:r>
                <a:r>
                  <a:rPr lang="de-DE" sz="1400" dirty="0" err="1"/>
                  <a:t>frequency</a:t>
                </a:r>
                <a:r>
                  <a:rPr lang="de-DE" sz="1400" dirty="0"/>
                  <a:t> </a:t>
                </a:r>
                <a:r>
                  <a:rPr lang="de-DE" sz="1400" dirty="0" err="1"/>
                  <a:t>along</a:t>
                </a:r>
                <a:r>
                  <a:rPr lang="de-DE" sz="1400" dirty="0"/>
                  <a:t> </a:t>
                </a:r>
                <a14:m>
                  <m:oMath xmlns:m="http://schemas.openxmlformats.org/officeDocument/2006/math"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de-DE" sz="1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309320"/>
                <a:ext cx="2880320" cy="307777"/>
              </a:xfrm>
              <a:prstGeom prst="rect">
                <a:avLst/>
              </a:prstGeom>
              <a:blipFill rotWithShape="0">
                <a:blip r:embed="rId15" cstate="print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/>
          <p:nvPr/>
        </p:nvCxnSpPr>
        <p:spPr>
          <a:xfrm flipH="1" flipV="1">
            <a:off x="4891804" y="4797152"/>
            <a:ext cx="3724" cy="23278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79" y="5373216"/>
            <a:ext cx="2163918" cy="79587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705" y="5517232"/>
            <a:ext cx="854643" cy="71877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697" y="5517232"/>
            <a:ext cx="2264869" cy="5315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427730" y="5013176"/>
                <a:ext cx="9721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de-DE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730" y="5013176"/>
                <a:ext cx="972108" cy="338554"/>
              </a:xfrm>
              <a:prstGeom prst="rect">
                <a:avLst/>
              </a:prstGeom>
              <a:blipFill rotWithShape="0">
                <a:blip r:embed="rId1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/>
          <p:cNvCxnSpPr/>
          <p:nvPr/>
        </p:nvCxnSpPr>
        <p:spPr>
          <a:xfrm>
            <a:off x="8460432" y="5589240"/>
            <a:ext cx="0" cy="34015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8460432" y="5589240"/>
                <a:ext cx="3194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432" y="5589240"/>
                <a:ext cx="319496" cy="369332"/>
              </a:xfrm>
              <a:prstGeom prst="rect">
                <a:avLst/>
              </a:prstGeom>
              <a:blipFill rotWithShape="0">
                <a:blip r:embed="rId2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Arrow Connector 56"/>
          <p:cNvCxnSpPr/>
          <p:nvPr/>
        </p:nvCxnSpPr>
        <p:spPr>
          <a:xfrm flipH="1">
            <a:off x="7380312" y="6093296"/>
            <a:ext cx="371776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4355976" y="6048783"/>
            <a:ext cx="1208372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6600797" y="5013176"/>
                <a:ext cx="15121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de-DE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≳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797" y="5013176"/>
                <a:ext cx="1512168" cy="338554"/>
              </a:xfrm>
              <a:prstGeom prst="rect">
                <a:avLst/>
              </a:prstGeom>
              <a:blipFill rotWithShape="0">
                <a:blip r:embed="rId2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213899" y="6021288"/>
                <a:ext cx="15121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de-DE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de-DE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3899" y="6021288"/>
                <a:ext cx="1512168" cy="338554"/>
              </a:xfrm>
              <a:prstGeom prst="rect">
                <a:avLst/>
              </a:prstGeom>
              <a:blipFill rotWithShape="0">
                <a:blip r:embed="rId22" cstate="print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6810115" y="6093296"/>
                <a:ext cx="15938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~ </m:t>
                      </m:r>
                      <m:sSub>
                        <m:sSubPr>
                          <m:ctrlPr>
                            <a:rPr lang="de-DE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115" y="6093296"/>
                <a:ext cx="1593881" cy="338554"/>
              </a:xfrm>
              <a:prstGeom prst="rect">
                <a:avLst/>
              </a:prstGeom>
              <a:blipFill rotWithShape="0">
                <a:blip r:embed="rId23" cstate="print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Arrow Connector 70"/>
          <p:cNvCxnSpPr>
            <a:stCxn id="77" idx="1"/>
          </p:cNvCxnSpPr>
          <p:nvPr/>
        </p:nvCxnSpPr>
        <p:spPr>
          <a:xfrm flipH="1" flipV="1">
            <a:off x="6174261" y="4823925"/>
            <a:ext cx="763229" cy="35448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ounded Rectangle 75"/>
          <p:cNvSpPr/>
          <p:nvPr/>
        </p:nvSpPr>
        <p:spPr>
          <a:xfrm>
            <a:off x="4499992" y="5013176"/>
            <a:ext cx="824973" cy="32229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Rounded Rectangle 76"/>
          <p:cNvSpPr/>
          <p:nvPr/>
        </p:nvSpPr>
        <p:spPr>
          <a:xfrm>
            <a:off x="6937490" y="5013176"/>
            <a:ext cx="824973" cy="33046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TextBox 79"/>
          <p:cNvSpPr txBox="1"/>
          <p:nvPr/>
        </p:nvSpPr>
        <p:spPr>
          <a:xfrm>
            <a:off x="3603685" y="6372036"/>
            <a:ext cx="257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0432FF"/>
                </a:solidFill>
              </a:rPr>
              <a:t>Dominantly repulsive DDI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120337" y="6372036"/>
            <a:ext cx="2611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FF0000"/>
                </a:solidFill>
              </a:rPr>
              <a:t>Dominantly attractive DDI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760915" y="4932160"/>
            <a:ext cx="37770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dirty="0"/>
              <a:t>k l</a:t>
            </a:r>
            <a:r>
              <a:rPr lang="de-DE" sz="1000" baseline="-25000" dirty="0"/>
              <a:t>z</a:t>
            </a:r>
          </a:p>
        </p:txBody>
      </p:sp>
      <p:sp>
        <p:nvSpPr>
          <p:cNvPr id="60" name="CasellaDiTesto 21"/>
          <p:cNvSpPr txBox="1"/>
          <p:nvPr/>
        </p:nvSpPr>
        <p:spPr>
          <a:xfrm>
            <a:off x="935342" y="669526"/>
            <a:ext cx="6984776" cy="92333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it-IT" dirty="0">
                <a:solidFill>
                  <a:srgbClr val="FF0000"/>
                </a:solidFill>
              </a:rPr>
              <a:t>Santos et al., </a:t>
            </a:r>
            <a:r>
              <a:rPr lang="en-US" dirty="0" err="1">
                <a:solidFill>
                  <a:srgbClr val="FF0000"/>
                </a:solidFill>
              </a:rPr>
              <a:t>PRL</a:t>
            </a:r>
            <a:r>
              <a:rPr lang="en-US" dirty="0">
                <a:solidFill>
                  <a:srgbClr val="FF0000"/>
                </a:solidFill>
              </a:rPr>
              <a:t> 90, (2003)</a:t>
            </a:r>
          </a:p>
          <a:p>
            <a:pPr algn="ctr"/>
            <a:r>
              <a:rPr lang="it-IT" u="sng" err="1"/>
              <a:t>Theoretical</a:t>
            </a:r>
            <a:r>
              <a:rPr lang="it-IT" u="sng"/>
              <a:t> proposal</a:t>
            </a:r>
            <a:r>
              <a:rPr lang="it-IT"/>
              <a:t>: emergence </a:t>
            </a:r>
            <a:r>
              <a:rPr lang="it-IT" dirty="0"/>
              <a:t>of </a:t>
            </a:r>
            <a:r>
              <a:rPr lang="it-IT" dirty="0" err="1"/>
              <a:t>roton</a:t>
            </a:r>
            <a:r>
              <a:rPr lang="it-IT" dirty="0"/>
              <a:t> minimum in the </a:t>
            </a:r>
            <a:r>
              <a:rPr lang="it-IT" dirty="0" err="1"/>
              <a:t>excitation</a:t>
            </a:r>
            <a:r>
              <a:rPr lang="it-IT" dirty="0"/>
              <a:t> </a:t>
            </a:r>
            <a:r>
              <a:rPr lang="it-IT" dirty="0" err="1"/>
              <a:t>spectrum</a:t>
            </a:r>
            <a:r>
              <a:rPr lang="it-IT" dirty="0"/>
              <a:t> </a:t>
            </a:r>
            <a:r>
              <a:rPr lang="it-IT"/>
              <a:t>of weakly-interacting dipolar </a:t>
            </a:r>
            <a:r>
              <a:rPr lang="it-IT" dirty="0" err="1"/>
              <a:t>BECs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6014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Giulia\Desktop\PhD_dessertation\Immagini_ppt\Elenc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36912"/>
            <a:ext cx="1185045" cy="1152128"/>
          </a:xfrm>
          <a:prstGeom prst="rect">
            <a:avLst/>
          </a:prstGeom>
          <a:noFill/>
        </p:spPr>
      </p:pic>
      <p:sp>
        <p:nvSpPr>
          <p:cNvPr id="3" name="CasellaDiTesto 8"/>
          <p:cNvSpPr txBox="1"/>
          <p:nvPr/>
        </p:nvSpPr>
        <p:spPr>
          <a:xfrm>
            <a:off x="2483768" y="2708920"/>
            <a:ext cx="4368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it-IT" sz="4000" b="1" dirty="0" err="1">
                <a:solidFill>
                  <a:srgbClr val="0070C0"/>
                </a:solidFill>
              </a:rPr>
              <a:t>Introduction</a:t>
            </a:r>
            <a:endParaRPr lang="it-IT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9905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>
                <a:latin typeface="+mj-lt"/>
              </a:rPr>
              <a:t>Theory</a:t>
            </a:r>
            <a:r>
              <a:rPr lang="it-IT" sz="2800" b="1" dirty="0">
                <a:latin typeface="+mj-lt"/>
              </a:rPr>
              <a:t> of the </a:t>
            </a:r>
            <a:r>
              <a:rPr lang="it-IT" sz="2800" b="1" dirty="0" err="1"/>
              <a:t>roton</a:t>
            </a:r>
            <a:r>
              <a:rPr lang="it-IT" sz="2800" b="1" dirty="0"/>
              <a:t> mode in </a:t>
            </a:r>
            <a:r>
              <a:rPr lang="it-IT" sz="2800" b="1" dirty="0" err="1"/>
              <a:t>dipolar</a:t>
            </a:r>
            <a:r>
              <a:rPr lang="it-IT" sz="2800" b="1" dirty="0"/>
              <a:t> </a:t>
            </a:r>
            <a:r>
              <a:rPr lang="it-IT" sz="2800" b="1" dirty="0" err="1"/>
              <a:t>BECs</a:t>
            </a:r>
            <a:endParaRPr lang="it-IT" sz="28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" name="Connettore 1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18"/>
          <p:cNvSpPr txBox="1"/>
          <p:nvPr/>
        </p:nvSpPr>
        <p:spPr>
          <a:xfrm>
            <a:off x="323528" y="1628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 err="1"/>
              <a:t>Requirements</a:t>
            </a:r>
            <a:r>
              <a:rPr lang="it-IT" u="sng" dirty="0"/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2060848"/>
            <a:ext cx="6349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 err="1"/>
              <a:t>DDI</a:t>
            </a:r>
            <a:r>
              <a:rPr lang="de-DE" sz="1600" dirty="0"/>
              <a:t>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19" y="2780928"/>
            <a:ext cx="7056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i="1" dirty="0" err="1"/>
              <a:t>Trapped</a:t>
            </a:r>
            <a:r>
              <a:rPr lang="de-DE" sz="1600" dirty="0"/>
              <a:t> </a:t>
            </a:r>
            <a:r>
              <a:rPr lang="de-DE" sz="1600" dirty="0" err="1"/>
              <a:t>dipolar</a:t>
            </a:r>
            <a:r>
              <a:rPr lang="de-DE" sz="1600" dirty="0"/>
              <a:t> </a:t>
            </a:r>
            <a:r>
              <a:rPr lang="de-DE" sz="1600" dirty="0" err="1"/>
              <a:t>BEC</a:t>
            </a:r>
            <a:r>
              <a:rPr lang="de-DE" sz="1600" dirty="0"/>
              <a:t> with strong </a:t>
            </a:r>
            <a:r>
              <a:rPr lang="de-DE" sz="1600" dirty="0" err="1"/>
              <a:t>confinement</a:t>
            </a:r>
            <a:r>
              <a:rPr lang="de-DE" sz="1600" dirty="0"/>
              <a:t> </a:t>
            </a:r>
            <a:r>
              <a:rPr lang="de-DE" sz="1600" dirty="0" err="1"/>
              <a:t>along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direction</a:t>
            </a:r>
            <a:r>
              <a:rPr lang="de-DE" sz="1600" dirty="0"/>
              <a:t> of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dipoles</a:t>
            </a:r>
            <a:r>
              <a:rPr lang="de-DE" sz="1600" dirty="0"/>
              <a:t>  </a:t>
            </a:r>
          </a:p>
        </p:txBody>
      </p:sp>
      <p:grpSp>
        <p:nvGrpSpPr>
          <p:cNvPr id="9" name="Gruppieren 11"/>
          <p:cNvGrpSpPr/>
          <p:nvPr/>
        </p:nvGrpSpPr>
        <p:grpSpPr>
          <a:xfrm>
            <a:off x="1331640" y="1988840"/>
            <a:ext cx="792088" cy="577705"/>
            <a:chOff x="2394804" y="2343600"/>
            <a:chExt cx="1311512" cy="1297976"/>
          </a:xfrm>
        </p:grpSpPr>
        <p:grpSp>
          <p:nvGrpSpPr>
            <p:cNvPr id="10" name="Gruppieren 12"/>
            <p:cNvGrpSpPr/>
            <p:nvPr/>
          </p:nvGrpSpPr>
          <p:grpSpPr>
            <a:xfrm>
              <a:off x="2394804" y="2577180"/>
              <a:ext cx="989775" cy="734221"/>
              <a:chOff x="2554868" y="2586301"/>
              <a:chExt cx="989775" cy="734221"/>
            </a:xfrm>
          </p:grpSpPr>
          <p:grpSp>
            <p:nvGrpSpPr>
              <p:cNvPr id="13" name="Gruppieren 17"/>
              <p:cNvGrpSpPr/>
              <p:nvPr/>
            </p:nvGrpSpPr>
            <p:grpSpPr>
              <a:xfrm>
                <a:off x="2846137" y="2586301"/>
                <a:ext cx="698506" cy="718501"/>
                <a:chOff x="2846137" y="2586301"/>
                <a:chExt cx="698506" cy="718501"/>
              </a:xfrm>
            </p:grpSpPr>
            <p:grpSp>
              <p:nvGrpSpPr>
                <p:cNvPr id="15" name="Group 371"/>
                <p:cNvGrpSpPr/>
                <p:nvPr/>
              </p:nvGrpSpPr>
              <p:grpSpPr>
                <a:xfrm>
                  <a:off x="2989885" y="2586301"/>
                  <a:ext cx="554758" cy="672781"/>
                  <a:chOff x="718900" y="1142137"/>
                  <a:chExt cx="788989" cy="956843"/>
                </a:xfrm>
              </p:grpSpPr>
              <p:sp>
                <p:nvSpPr>
                  <p:cNvPr id="19" name="Shape 356"/>
                  <p:cNvSpPr/>
                  <p:nvPr/>
                </p:nvSpPr>
                <p:spPr>
                  <a:xfrm flipV="1">
                    <a:off x="745036" y="1541825"/>
                    <a:ext cx="762853" cy="557155"/>
                  </a:xfrm>
                  <a:prstGeom prst="line">
                    <a:avLst/>
                  </a:prstGeom>
                  <a:noFill/>
                  <a:ln w="19050" cap="flat">
                    <a:solidFill>
                      <a:schemeClr val="tx1"/>
                    </a:solidFill>
                    <a:prstDash val="sysDash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Calibri"/>
                    </a:pPr>
                    <a:endParaRPr/>
                  </a:p>
                </p:txBody>
              </p:sp>
              <p:sp>
                <p:nvSpPr>
                  <p:cNvPr id="20" name="Shape 357"/>
                  <p:cNvSpPr/>
                  <p:nvPr/>
                </p:nvSpPr>
                <p:spPr>
                  <a:xfrm>
                    <a:off x="718900" y="1142137"/>
                    <a:ext cx="109524" cy="656590"/>
                  </a:xfrm>
                  <a:prstGeom prst="rect">
                    <a:avLst/>
                  </a:prstGeom>
                  <a:noFill/>
                  <a:ln w="12700" cap="flat">
                    <a:noFill/>
                    <a:round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none" lIns="38100" tIns="38100" rIns="38100" bIns="38100" numCol="1" anchor="t">
                    <a:spAutoFit/>
                  </a:bodyPr>
                  <a:lstStyle>
                    <a:lvl1pPr defTabSz="914400">
                      <a:buClr>
                        <a:srgbClr val="8448B0"/>
                      </a:buClr>
                      <a:buFont typeface="Times New Roman"/>
                      <a:defRPr sz="2000" i="1">
                        <a:solidFill>
                          <a:srgbClr val="8448B0"/>
                        </a:solidFill>
                        <a:uFill>
                          <a:solidFill>
                            <a:srgbClr val="8448B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defRPr>
                    </a:lvl1pPr>
                  </a:lstStyle>
                  <a:p>
                    <a:pPr>
                      <a:defRPr sz="1800" i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2500" b="1" dirty="0"/>
                  </a:p>
                </p:txBody>
              </p:sp>
            </p:grpSp>
            <p:cxnSp>
              <p:nvCxnSpPr>
                <p:cNvPr id="16" name="Gerader Verbinder 21"/>
                <p:cNvCxnSpPr/>
                <p:nvPr/>
              </p:nvCxnSpPr>
              <p:spPr>
                <a:xfrm flipV="1">
                  <a:off x="2846137" y="2586301"/>
                  <a:ext cx="0" cy="34019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7" name="droppedImage.pdf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/>
                </a:blip>
                <a:srcRect l="92854" b="50147"/>
                <a:stretch/>
              </p:blipFill>
              <p:spPr>
                <a:xfrm>
                  <a:off x="2967025" y="2809514"/>
                  <a:ext cx="137416" cy="211288"/>
                </a:xfrm>
                <a:prstGeom prst="rect">
                  <a:avLst/>
                </a:prstGeom>
                <a:ln w="12700">
                  <a:miter lim="400000"/>
                </a:ln>
              </p:spPr>
            </p:pic>
            <p:pic>
              <p:nvPicPr>
                <p:cNvPr id="18" name="droppedImage.pdf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/>
                </a:blip>
                <a:srcRect l="68918" t="64545" r="23553" b="-11291"/>
                <a:stretch/>
              </p:blipFill>
              <p:spPr>
                <a:xfrm>
                  <a:off x="3302140" y="3106682"/>
                  <a:ext cx="144780" cy="198120"/>
                </a:xfrm>
                <a:prstGeom prst="rect">
                  <a:avLst/>
                </a:prstGeom>
                <a:ln w="12700">
                  <a:miter lim="400000"/>
                </a:ln>
              </p:spPr>
            </p:pic>
          </p:grpSp>
          <p:sp>
            <p:nvSpPr>
              <p:cNvPr id="14" name="Bogen 19"/>
              <p:cNvSpPr/>
              <p:nvPr/>
            </p:nvSpPr>
            <p:spPr>
              <a:xfrm>
                <a:off x="2554868" y="2691190"/>
                <a:ext cx="701552" cy="629332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11" name="Grafik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2041" y="2879270"/>
              <a:ext cx="314712" cy="762306"/>
            </a:xfrm>
            <a:prstGeom prst="rect">
              <a:avLst/>
            </a:prstGeom>
          </p:spPr>
        </p:pic>
        <p:pic>
          <p:nvPicPr>
            <p:cNvPr id="12" name="Grafik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1604" y="2343600"/>
              <a:ext cx="314712" cy="762306"/>
            </a:xfrm>
            <a:prstGeom prst="rect">
              <a:avLst/>
            </a:prstGeom>
          </p:spPr>
        </p:pic>
      </p:grpSp>
      <p:pic>
        <p:nvPicPr>
          <p:cNvPr id="21" name="droppedImage.pdf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2278392" y="2060848"/>
            <a:ext cx="1944216" cy="428477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Freccia in giù 19"/>
          <p:cNvSpPr/>
          <p:nvPr/>
        </p:nvSpPr>
        <p:spPr>
          <a:xfrm rot="16200000">
            <a:off x="4690416" y="2158457"/>
            <a:ext cx="203308" cy="296123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348" y="1988840"/>
            <a:ext cx="1167892" cy="56677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472" y="1639960"/>
            <a:ext cx="1198976" cy="1501008"/>
          </a:xfrm>
          <a:prstGeom prst="rect">
            <a:avLst/>
          </a:prstGeom>
        </p:spPr>
      </p:pic>
      <p:grpSp>
        <p:nvGrpSpPr>
          <p:cNvPr id="25" name="Gruppieren 2"/>
          <p:cNvGrpSpPr/>
          <p:nvPr/>
        </p:nvGrpSpPr>
        <p:grpSpPr>
          <a:xfrm>
            <a:off x="1187624" y="3356992"/>
            <a:ext cx="2421661" cy="1061699"/>
            <a:chOff x="3951685" y="3748275"/>
            <a:chExt cx="3035333" cy="1410971"/>
          </a:xfrm>
        </p:grpSpPr>
        <p:pic>
          <p:nvPicPr>
            <p:cNvPr id="26" name="Grafik 3" descr="Bildschirmausschnitt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70" r="51917" b="68410"/>
            <a:stretch/>
          </p:blipFill>
          <p:spPr>
            <a:xfrm>
              <a:off x="3951685" y="3922910"/>
              <a:ext cx="2920111" cy="1148322"/>
            </a:xfrm>
            <a:prstGeom prst="rect">
              <a:avLst/>
            </a:prstGeom>
          </p:spPr>
        </p:pic>
        <p:sp>
          <p:nvSpPr>
            <p:cNvPr id="27" name="Rechteck 1"/>
            <p:cNvSpPr/>
            <p:nvPr/>
          </p:nvSpPr>
          <p:spPr>
            <a:xfrm>
              <a:off x="3951685" y="3748275"/>
              <a:ext cx="430534" cy="349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1"/>
            <p:cNvSpPr/>
            <p:nvPr/>
          </p:nvSpPr>
          <p:spPr>
            <a:xfrm>
              <a:off x="4066907" y="4899803"/>
              <a:ext cx="430534" cy="259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Rechteck 22"/>
            <p:cNvSpPr/>
            <p:nvPr/>
          </p:nvSpPr>
          <p:spPr>
            <a:xfrm>
              <a:off x="6556484" y="4795637"/>
              <a:ext cx="430534" cy="3636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90" y="3429000"/>
            <a:ext cx="861718" cy="852196"/>
          </a:xfrm>
          <a:prstGeom prst="rect">
            <a:avLst/>
          </a:prstGeom>
        </p:spPr>
      </p:pic>
      <p:sp>
        <p:nvSpPr>
          <p:cNvPr id="31" name="Down Arrow 30"/>
          <p:cNvSpPr/>
          <p:nvPr/>
        </p:nvSpPr>
        <p:spPr>
          <a:xfrm>
            <a:off x="2278392" y="3212976"/>
            <a:ext cx="242635" cy="20756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Down Arrow 32"/>
          <p:cNvSpPr/>
          <p:nvPr/>
        </p:nvSpPr>
        <p:spPr>
          <a:xfrm rot="10800000">
            <a:off x="2278392" y="4365104"/>
            <a:ext cx="242635" cy="20756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4" name="Grafik 27"/>
          <p:cNvPicPr>
            <a:picLocks noChangeAspect="1"/>
          </p:cNvPicPr>
          <p:nvPr/>
        </p:nvPicPr>
        <p:blipFill rotWithShape="1">
          <a:blip r:embed="rId10" cstate="print"/>
          <a:srcRect l="74368" t="35954" r="9560" b="27750"/>
          <a:stretch/>
        </p:blipFill>
        <p:spPr>
          <a:xfrm>
            <a:off x="4262126" y="3140968"/>
            <a:ext cx="2899858" cy="210508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275236" y="3140968"/>
            <a:ext cx="1745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/>
              <a:t>Contact</a:t>
            </a:r>
            <a:r>
              <a:rPr lang="de-DE" sz="1400" dirty="0"/>
              <a:t> </a:t>
            </a:r>
            <a:r>
              <a:rPr lang="de-DE" sz="1400" dirty="0" err="1"/>
              <a:t>interactions</a:t>
            </a:r>
            <a:r>
              <a:rPr lang="de-DE" sz="1400" dirty="0"/>
              <a:t> </a:t>
            </a:r>
            <a:r>
              <a:rPr lang="de-DE" sz="1400" dirty="0" err="1"/>
              <a:t>dominate</a:t>
            </a:r>
            <a:endParaRPr lang="de-DE" sz="1400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120337" y="3645024"/>
            <a:ext cx="107847" cy="2570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957176" y="4005064"/>
            <a:ext cx="1071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/>
              <a:t>DDI</a:t>
            </a:r>
            <a:r>
              <a:rPr lang="de-DE" sz="1400" dirty="0"/>
              <a:t> </a:t>
            </a:r>
            <a:r>
              <a:rPr lang="de-DE" sz="1400" dirty="0" err="1"/>
              <a:t>dominate</a:t>
            </a:r>
            <a:endParaRPr lang="de-DE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38285" y="4750549"/>
                <a:ext cx="1512168" cy="9106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de-DE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85" y="4750549"/>
                <a:ext cx="1512168" cy="910699"/>
              </a:xfrm>
              <a:prstGeom prst="rect">
                <a:avLst/>
              </a:prstGeom>
              <a:blipFill rotWithShape="0">
                <a:blip r:embed="rId11" cstate="print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42982" y="5724545"/>
                <a:ext cx="23762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dirty="0"/>
                  <a:t>harmonic </a:t>
                </a:r>
                <a:r>
                  <a:rPr lang="de-DE" sz="1600" dirty="0" err="1"/>
                  <a:t>oscillator</a:t>
                </a:r>
                <a:r>
                  <a:rPr lang="de-DE" sz="1600" dirty="0"/>
                  <a:t> </a:t>
                </a:r>
                <a:r>
                  <a:rPr lang="de-DE" sz="1600" dirty="0" err="1"/>
                  <a:t>length</a:t>
                </a:r>
                <a:r>
                  <a:rPr lang="de-DE" sz="1600" dirty="0"/>
                  <a:t> </a:t>
                </a:r>
                <a:r>
                  <a:rPr lang="de-DE" sz="1600" dirty="0" err="1"/>
                  <a:t>along</a:t>
                </a:r>
                <a:r>
                  <a:rPr lang="de-DE" sz="1600" dirty="0"/>
                  <a:t> z-</a:t>
                </a:r>
                <a:r>
                  <a:rPr lang="de-DE" sz="1600" dirty="0" err="1"/>
                  <a:t>axis</a:t>
                </a:r>
                <a:endParaRPr lang="de-DE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82" y="5724545"/>
                <a:ext cx="2376264" cy="584775"/>
              </a:xfrm>
              <a:prstGeom prst="rect">
                <a:avLst/>
              </a:prstGeom>
              <a:blipFill rotWithShape="0">
                <a:blip r:embed="rId12" cstate="print"/>
                <a:stretch>
                  <a:fillRect l="-256" t="-3125" r="-513" b="-12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/>
          <p:nvPr/>
        </p:nvCxnSpPr>
        <p:spPr>
          <a:xfrm>
            <a:off x="3517358" y="3717032"/>
            <a:ext cx="0" cy="34015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531385" y="3717032"/>
                <a:ext cx="3194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385" y="3717032"/>
                <a:ext cx="319496" cy="369332"/>
              </a:xfrm>
              <a:prstGeom prst="rect">
                <a:avLst/>
              </a:prstGeom>
              <a:blipFill rotWithShape="0">
                <a:blip r:embed="rId1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51519" y="6289575"/>
                <a:ext cx="3210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9" y="6289575"/>
                <a:ext cx="321066" cy="307777"/>
              </a:xfrm>
              <a:prstGeom prst="rect">
                <a:avLst/>
              </a:prstGeom>
              <a:blipFill rotWithShape="0">
                <a:blip r:embed="rId14" cstate="print"/>
                <a:stretch>
                  <a:fillRect l="-188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79512" y="6309320"/>
                <a:ext cx="28803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dirty="0"/>
                  <a:t>= </a:t>
                </a:r>
                <a:r>
                  <a:rPr lang="de-DE" sz="1400" dirty="0" err="1"/>
                  <a:t>trapping</a:t>
                </a:r>
                <a:r>
                  <a:rPr lang="de-DE" sz="1400" dirty="0"/>
                  <a:t> </a:t>
                </a:r>
                <a:r>
                  <a:rPr lang="de-DE" sz="1400" dirty="0" err="1"/>
                  <a:t>frequency</a:t>
                </a:r>
                <a:r>
                  <a:rPr lang="de-DE" sz="1400" dirty="0"/>
                  <a:t> </a:t>
                </a:r>
                <a:r>
                  <a:rPr lang="de-DE" sz="1400" dirty="0" err="1"/>
                  <a:t>along</a:t>
                </a:r>
                <a:r>
                  <a:rPr lang="de-DE" sz="1400" dirty="0"/>
                  <a:t> </a:t>
                </a:r>
                <a14:m>
                  <m:oMath xmlns:m="http://schemas.openxmlformats.org/officeDocument/2006/math"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de-DE" sz="1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309320"/>
                <a:ext cx="2880320" cy="307777"/>
              </a:xfrm>
              <a:prstGeom prst="rect">
                <a:avLst/>
              </a:prstGeom>
              <a:blipFill rotWithShape="0">
                <a:blip r:embed="rId15" cstate="print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/>
          <p:nvPr/>
        </p:nvCxnSpPr>
        <p:spPr>
          <a:xfrm flipH="1" flipV="1">
            <a:off x="4891804" y="4797152"/>
            <a:ext cx="3724" cy="23278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79" y="5373216"/>
            <a:ext cx="2163918" cy="79587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705" y="5517232"/>
            <a:ext cx="854643" cy="71877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697" y="5517232"/>
            <a:ext cx="2264869" cy="5315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427730" y="5013176"/>
                <a:ext cx="9721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de-DE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730" y="5013176"/>
                <a:ext cx="972108" cy="338554"/>
              </a:xfrm>
              <a:prstGeom prst="rect">
                <a:avLst/>
              </a:prstGeom>
              <a:blipFill rotWithShape="0">
                <a:blip r:embed="rId1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/>
          <p:cNvCxnSpPr/>
          <p:nvPr/>
        </p:nvCxnSpPr>
        <p:spPr>
          <a:xfrm>
            <a:off x="8460432" y="5589240"/>
            <a:ext cx="0" cy="34015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8460432" y="5589240"/>
                <a:ext cx="3194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432" y="5589240"/>
                <a:ext cx="319496" cy="369332"/>
              </a:xfrm>
              <a:prstGeom prst="rect">
                <a:avLst/>
              </a:prstGeom>
              <a:blipFill rotWithShape="0">
                <a:blip r:embed="rId2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Arrow Connector 56"/>
          <p:cNvCxnSpPr/>
          <p:nvPr/>
        </p:nvCxnSpPr>
        <p:spPr>
          <a:xfrm flipH="1">
            <a:off x="7380312" y="6093296"/>
            <a:ext cx="371776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4355976" y="6048783"/>
            <a:ext cx="1208372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6600797" y="5013176"/>
                <a:ext cx="15121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de-DE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≳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797" y="5013176"/>
                <a:ext cx="1512168" cy="338554"/>
              </a:xfrm>
              <a:prstGeom prst="rect">
                <a:avLst/>
              </a:prstGeom>
              <a:blipFill rotWithShape="0">
                <a:blip r:embed="rId2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213899" y="6021288"/>
                <a:ext cx="15121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de-DE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de-DE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3899" y="6021288"/>
                <a:ext cx="1512168" cy="338554"/>
              </a:xfrm>
              <a:prstGeom prst="rect">
                <a:avLst/>
              </a:prstGeom>
              <a:blipFill rotWithShape="0">
                <a:blip r:embed="rId22" cstate="print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6810115" y="6093296"/>
                <a:ext cx="15938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~ </m:t>
                      </m:r>
                      <m:sSub>
                        <m:sSubPr>
                          <m:ctrlPr>
                            <a:rPr lang="de-DE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115" y="6093296"/>
                <a:ext cx="1593881" cy="338554"/>
              </a:xfrm>
              <a:prstGeom prst="rect">
                <a:avLst/>
              </a:prstGeom>
              <a:blipFill rotWithShape="0">
                <a:blip r:embed="rId23" cstate="print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Arrow Connector 70"/>
          <p:cNvCxnSpPr>
            <a:stCxn id="77" idx="1"/>
          </p:cNvCxnSpPr>
          <p:nvPr/>
        </p:nvCxnSpPr>
        <p:spPr>
          <a:xfrm flipH="1" flipV="1">
            <a:off x="6174261" y="4823925"/>
            <a:ext cx="763229" cy="35448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ounded Rectangle 75"/>
          <p:cNvSpPr/>
          <p:nvPr/>
        </p:nvSpPr>
        <p:spPr>
          <a:xfrm>
            <a:off x="4499992" y="5013176"/>
            <a:ext cx="824973" cy="32229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Rounded Rectangle 76"/>
          <p:cNvSpPr/>
          <p:nvPr/>
        </p:nvSpPr>
        <p:spPr>
          <a:xfrm>
            <a:off x="6937490" y="5013176"/>
            <a:ext cx="824973" cy="33046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TextBox 79"/>
          <p:cNvSpPr txBox="1"/>
          <p:nvPr/>
        </p:nvSpPr>
        <p:spPr>
          <a:xfrm>
            <a:off x="3603685" y="6372036"/>
            <a:ext cx="257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0432FF"/>
                </a:solidFill>
              </a:rPr>
              <a:t>Dominantly repulsive DDI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120337" y="6372036"/>
            <a:ext cx="2611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FF0000"/>
                </a:solidFill>
              </a:rPr>
              <a:t>Dominantly attractive DDI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sellaDiTesto 21"/>
              <p:cNvSpPr txBox="1"/>
              <p:nvPr/>
            </p:nvSpPr>
            <p:spPr>
              <a:xfrm>
                <a:off x="5652120" y="3800215"/>
                <a:ext cx="1245767" cy="658065"/>
              </a:xfrm>
              <a:prstGeom prst="rect">
                <a:avLst/>
              </a:prstGeom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𝒓𝒐𝒕𝒐𝒏</m:t>
                          </m:r>
                        </m:sub>
                      </m:sSub>
                      <m:r>
                        <a:rPr lang="it-IT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it-IT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it-IT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𝒍</m:t>
                              </m:r>
                            </m:e>
                            <m:sub>
                              <m:r>
                                <a:rPr lang="de-DE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59" name="CasellaDiTes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3800215"/>
                <a:ext cx="1245767" cy="658065"/>
              </a:xfrm>
              <a:prstGeom prst="rect">
                <a:avLst/>
              </a:prstGeom>
              <a:blipFill rotWithShape="0">
                <a:blip r:embed="rId24" cstate="print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Freccia in giù 19"/>
          <p:cNvSpPr/>
          <p:nvPr/>
        </p:nvSpPr>
        <p:spPr>
          <a:xfrm>
            <a:off x="6156176" y="4418690"/>
            <a:ext cx="207766" cy="236603"/>
          </a:xfrm>
          <a:prstGeom prst="downArrow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1" name="TextBox 60"/>
          <p:cNvSpPr txBox="1"/>
          <p:nvPr/>
        </p:nvSpPr>
        <p:spPr>
          <a:xfrm>
            <a:off x="5760915" y="4932160"/>
            <a:ext cx="37770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dirty="0"/>
              <a:t>k l</a:t>
            </a:r>
            <a:r>
              <a:rPr lang="de-DE" sz="1000" baseline="-25000" dirty="0"/>
              <a:t>z</a:t>
            </a:r>
          </a:p>
        </p:txBody>
      </p:sp>
      <p:sp>
        <p:nvSpPr>
          <p:cNvPr id="62" name="CasellaDiTesto 21"/>
          <p:cNvSpPr txBox="1"/>
          <p:nvPr/>
        </p:nvSpPr>
        <p:spPr>
          <a:xfrm>
            <a:off x="935342" y="669526"/>
            <a:ext cx="6984776" cy="92333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it-IT" dirty="0">
                <a:solidFill>
                  <a:srgbClr val="FF0000"/>
                </a:solidFill>
              </a:rPr>
              <a:t>Santos et al., </a:t>
            </a:r>
            <a:r>
              <a:rPr lang="en-US" dirty="0" err="1">
                <a:solidFill>
                  <a:srgbClr val="FF0000"/>
                </a:solidFill>
              </a:rPr>
              <a:t>PRL</a:t>
            </a:r>
            <a:r>
              <a:rPr lang="en-US" dirty="0">
                <a:solidFill>
                  <a:srgbClr val="FF0000"/>
                </a:solidFill>
              </a:rPr>
              <a:t> 90, (2003)</a:t>
            </a:r>
          </a:p>
          <a:p>
            <a:pPr algn="ctr"/>
            <a:r>
              <a:rPr lang="it-IT" u="sng" err="1"/>
              <a:t>Theoretical</a:t>
            </a:r>
            <a:r>
              <a:rPr lang="it-IT" u="sng"/>
              <a:t> proposal</a:t>
            </a:r>
            <a:r>
              <a:rPr lang="it-IT"/>
              <a:t>: emergence </a:t>
            </a:r>
            <a:r>
              <a:rPr lang="it-IT" dirty="0"/>
              <a:t>of </a:t>
            </a:r>
            <a:r>
              <a:rPr lang="it-IT" dirty="0" err="1"/>
              <a:t>roton</a:t>
            </a:r>
            <a:r>
              <a:rPr lang="it-IT" dirty="0"/>
              <a:t> minimum in the </a:t>
            </a:r>
            <a:r>
              <a:rPr lang="it-IT" dirty="0" err="1"/>
              <a:t>excitation</a:t>
            </a:r>
            <a:r>
              <a:rPr lang="it-IT" dirty="0"/>
              <a:t> </a:t>
            </a:r>
            <a:r>
              <a:rPr lang="it-IT" dirty="0" err="1"/>
              <a:t>spectrum</a:t>
            </a:r>
            <a:r>
              <a:rPr lang="it-IT" dirty="0"/>
              <a:t> </a:t>
            </a:r>
            <a:r>
              <a:rPr lang="it-IT"/>
              <a:t>of weakly-interacting dipolar </a:t>
            </a:r>
            <a:r>
              <a:rPr lang="it-IT" dirty="0" err="1"/>
              <a:t>BECs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578126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>
                <a:latin typeface="+mj-lt"/>
              </a:rPr>
              <a:t>Theory</a:t>
            </a:r>
            <a:r>
              <a:rPr lang="it-IT" sz="2800" b="1" dirty="0">
                <a:latin typeface="+mj-lt"/>
              </a:rPr>
              <a:t> of the </a:t>
            </a:r>
            <a:r>
              <a:rPr lang="it-IT" sz="2800" b="1" dirty="0" err="1"/>
              <a:t>roton</a:t>
            </a:r>
            <a:r>
              <a:rPr lang="it-IT" sz="2800" b="1" dirty="0"/>
              <a:t> mode in </a:t>
            </a:r>
            <a:r>
              <a:rPr lang="it-IT" sz="2800" b="1" dirty="0" err="1"/>
              <a:t>dipolar</a:t>
            </a:r>
            <a:r>
              <a:rPr lang="it-IT" sz="2800" b="1" dirty="0"/>
              <a:t> </a:t>
            </a:r>
            <a:r>
              <a:rPr lang="it-IT" sz="2800" b="1" dirty="0" err="1"/>
              <a:t>BECs</a:t>
            </a:r>
            <a:endParaRPr lang="it-IT" sz="28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" name="Connettore 1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18"/>
          <p:cNvSpPr txBox="1"/>
          <p:nvPr/>
        </p:nvSpPr>
        <p:spPr>
          <a:xfrm>
            <a:off x="323528" y="1628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 err="1"/>
              <a:t>Requirements</a:t>
            </a:r>
            <a:r>
              <a:rPr lang="it-IT" u="sng" dirty="0"/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2060848"/>
            <a:ext cx="6349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 err="1"/>
              <a:t>DDI</a:t>
            </a:r>
            <a:r>
              <a:rPr lang="de-DE" sz="1600" dirty="0"/>
              <a:t>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19" y="2780928"/>
            <a:ext cx="7056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i="1" dirty="0" err="1"/>
              <a:t>Trapped</a:t>
            </a:r>
            <a:r>
              <a:rPr lang="de-DE" sz="1600" dirty="0"/>
              <a:t> </a:t>
            </a:r>
            <a:r>
              <a:rPr lang="de-DE" sz="1600" dirty="0" err="1"/>
              <a:t>dipolar</a:t>
            </a:r>
            <a:r>
              <a:rPr lang="de-DE" sz="1600" dirty="0"/>
              <a:t> </a:t>
            </a:r>
            <a:r>
              <a:rPr lang="de-DE" sz="1600" dirty="0" err="1"/>
              <a:t>BEC</a:t>
            </a:r>
            <a:r>
              <a:rPr lang="de-DE" sz="1600" dirty="0"/>
              <a:t> with strong </a:t>
            </a:r>
            <a:r>
              <a:rPr lang="de-DE" sz="1600" dirty="0" err="1"/>
              <a:t>confinement</a:t>
            </a:r>
            <a:r>
              <a:rPr lang="de-DE" sz="1600" dirty="0"/>
              <a:t> </a:t>
            </a:r>
            <a:r>
              <a:rPr lang="de-DE" sz="1600" dirty="0" err="1"/>
              <a:t>along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direction</a:t>
            </a:r>
            <a:r>
              <a:rPr lang="de-DE" sz="1600" dirty="0"/>
              <a:t> of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dipoles</a:t>
            </a:r>
            <a:r>
              <a:rPr lang="de-DE" sz="1600" dirty="0"/>
              <a:t>  </a:t>
            </a:r>
          </a:p>
        </p:txBody>
      </p:sp>
      <p:grpSp>
        <p:nvGrpSpPr>
          <p:cNvPr id="9" name="Gruppieren 11"/>
          <p:cNvGrpSpPr/>
          <p:nvPr/>
        </p:nvGrpSpPr>
        <p:grpSpPr>
          <a:xfrm>
            <a:off x="1331640" y="1988840"/>
            <a:ext cx="792088" cy="577705"/>
            <a:chOff x="2394804" y="2343600"/>
            <a:chExt cx="1311512" cy="1297976"/>
          </a:xfrm>
        </p:grpSpPr>
        <p:grpSp>
          <p:nvGrpSpPr>
            <p:cNvPr id="10" name="Gruppieren 12"/>
            <p:cNvGrpSpPr/>
            <p:nvPr/>
          </p:nvGrpSpPr>
          <p:grpSpPr>
            <a:xfrm>
              <a:off x="2394804" y="2577180"/>
              <a:ext cx="989775" cy="734221"/>
              <a:chOff x="2554868" y="2586301"/>
              <a:chExt cx="989775" cy="734221"/>
            </a:xfrm>
          </p:grpSpPr>
          <p:grpSp>
            <p:nvGrpSpPr>
              <p:cNvPr id="13" name="Gruppieren 17"/>
              <p:cNvGrpSpPr/>
              <p:nvPr/>
            </p:nvGrpSpPr>
            <p:grpSpPr>
              <a:xfrm>
                <a:off x="2846137" y="2586301"/>
                <a:ext cx="698506" cy="718501"/>
                <a:chOff x="2846137" y="2586301"/>
                <a:chExt cx="698506" cy="718501"/>
              </a:xfrm>
            </p:grpSpPr>
            <p:grpSp>
              <p:nvGrpSpPr>
                <p:cNvPr id="15" name="Group 371"/>
                <p:cNvGrpSpPr/>
                <p:nvPr/>
              </p:nvGrpSpPr>
              <p:grpSpPr>
                <a:xfrm>
                  <a:off x="2989885" y="2586301"/>
                  <a:ext cx="554758" cy="672781"/>
                  <a:chOff x="718900" y="1142137"/>
                  <a:chExt cx="788989" cy="956843"/>
                </a:xfrm>
              </p:grpSpPr>
              <p:sp>
                <p:nvSpPr>
                  <p:cNvPr id="19" name="Shape 356"/>
                  <p:cNvSpPr/>
                  <p:nvPr/>
                </p:nvSpPr>
                <p:spPr>
                  <a:xfrm flipV="1">
                    <a:off x="745036" y="1541825"/>
                    <a:ext cx="762853" cy="557155"/>
                  </a:xfrm>
                  <a:prstGeom prst="line">
                    <a:avLst/>
                  </a:prstGeom>
                  <a:noFill/>
                  <a:ln w="19050" cap="flat">
                    <a:solidFill>
                      <a:schemeClr val="tx1"/>
                    </a:solidFill>
                    <a:prstDash val="sysDash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Calibri"/>
                    </a:pPr>
                    <a:endParaRPr/>
                  </a:p>
                </p:txBody>
              </p:sp>
              <p:sp>
                <p:nvSpPr>
                  <p:cNvPr id="20" name="Shape 357"/>
                  <p:cNvSpPr/>
                  <p:nvPr/>
                </p:nvSpPr>
                <p:spPr>
                  <a:xfrm>
                    <a:off x="718900" y="1142137"/>
                    <a:ext cx="109524" cy="656590"/>
                  </a:xfrm>
                  <a:prstGeom prst="rect">
                    <a:avLst/>
                  </a:prstGeom>
                  <a:noFill/>
                  <a:ln w="12700" cap="flat">
                    <a:noFill/>
                    <a:round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none" lIns="38100" tIns="38100" rIns="38100" bIns="38100" numCol="1" anchor="t">
                    <a:spAutoFit/>
                  </a:bodyPr>
                  <a:lstStyle>
                    <a:lvl1pPr defTabSz="914400">
                      <a:buClr>
                        <a:srgbClr val="8448B0"/>
                      </a:buClr>
                      <a:buFont typeface="Times New Roman"/>
                      <a:defRPr sz="2000" i="1">
                        <a:solidFill>
                          <a:srgbClr val="8448B0"/>
                        </a:solidFill>
                        <a:uFill>
                          <a:solidFill>
                            <a:srgbClr val="8448B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defRPr>
                    </a:lvl1pPr>
                  </a:lstStyle>
                  <a:p>
                    <a:pPr>
                      <a:defRPr sz="1800" i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endParaRPr sz="2500" b="1" dirty="0"/>
                  </a:p>
                </p:txBody>
              </p:sp>
            </p:grpSp>
            <p:cxnSp>
              <p:nvCxnSpPr>
                <p:cNvPr id="16" name="Gerader Verbinder 21"/>
                <p:cNvCxnSpPr/>
                <p:nvPr/>
              </p:nvCxnSpPr>
              <p:spPr>
                <a:xfrm flipV="1">
                  <a:off x="2846137" y="2586301"/>
                  <a:ext cx="0" cy="34019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7" name="droppedImage.pdf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/>
                </a:blip>
                <a:srcRect l="92854" b="50147"/>
                <a:stretch/>
              </p:blipFill>
              <p:spPr>
                <a:xfrm>
                  <a:off x="2967025" y="2809514"/>
                  <a:ext cx="137416" cy="211288"/>
                </a:xfrm>
                <a:prstGeom prst="rect">
                  <a:avLst/>
                </a:prstGeom>
                <a:ln w="12700">
                  <a:miter lim="400000"/>
                </a:ln>
              </p:spPr>
            </p:pic>
            <p:pic>
              <p:nvPicPr>
                <p:cNvPr id="18" name="droppedImage.pdf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/>
                </a:blip>
                <a:srcRect l="68918" t="64545" r="23553" b="-11291"/>
                <a:stretch/>
              </p:blipFill>
              <p:spPr>
                <a:xfrm>
                  <a:off x="3302140" y="3106682"/>
                  <a:ext cx="144780" cy="198120"/>
                </a:xfrm>
                <a:prstGeom prst="rect">
                  <a:avLst/>
                </a:prstGeom>
                <a:ln w="12700">
                  <a:miter lim="400000"/>
                </a:ln>
              </p:spPr>
            </p:pic>
          </p:grpSp>
          <p:sp>
            <p:nvSpPr>
              <p:cNvPr id="14" name="Bogen 19"/>
              <p:cNvSpPr/>
              <p:nvPr/>
            </p:nvSpPr>
            <p:spPr>
              <a:xfrm>
                <a:off x="2554868" y="2691190"/>
                <a:ext cx="701552" cy="629332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11" name="Grafik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2041" y="2879270"/>
              <a:ext cx="314712" cy="762306"/>
            </a:xfrm>
            <a:prstGeom prst="rect">
              <a:avLst/>
            </a:prstGeom>
          </p:spPr>
        </p:pic>
        <p:pic>
          <p:nvPicPr>
            <p:cNvPr id="12" name="Grafik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1604" y="2343600"/>
              <a:ext cx="314712" cy="762306"/>
            </a:xfrm>
            <a:prstGeom prst="rect">
              <a:avLst/>
            </a:prstGeom>
          </p:spPr>
        </p:pic>
      </p:grpSp>
      <p:pic>
        <p:nvPicPr>
          <p:cNvPr id="21" name="droppedImage.pdf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2278392" y="2060848"/>
            <a:ext cx="1944216" cy="428477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Freccia in giù 19"/>
          <p:cNvSpPr/>
          <p:nvPr/>
        </p:nvSpPr>
        <p:spPr>
          <a:xfrm rot="16200000">
            <a:off x="4690416" y="2158457"/>
            <a:ext cx="203308" cy="296123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348" y="1988840"/>
            <a:ext cx="1167892" cy="56677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472" y="1639960"/>
            <a:ext cx="1198976" cy="1501008"/>
          </a:xfrm>
          <a:prstGeom prst="rect">
            <a:avLst/>
          </a:prstGeom>
        </p:spPr>
      </p:pic>
      <p:grpSp>
        <p:nvGrpSpPr>
          <p:cNvPr id="25" name="Gruppieren 2"/>
          <p:cNvGrpSpPr/>
          <p:nvPr/>
        </p:nvGrpSpPr>
        <p:grpSpPr>
          <a:xfrm>
            <a:off x="1187624" y="3356992"/>
            <a:ext cx="2421661" cy="1061699"/>
            <a:chOff x="3951685" y="3748275"/>
            <a:chExt cx="3035333" cy="1410971"/>
          </a:xfrm>
        </p:grpSpPr>
        <p:pic>
          <p:nvPicPr>
            <p:cNvPr id="26" name="Grafik 3" descr="Bildschirmausschnitt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70" r="51917" b="68410"/>
            <a:stretch/>
          </p:blipFill>
          <p:spPr>
            <a:xfrm>
              <a:off x="3951685" y="3922910"/>
              <a:ext cx="2920111" cy="1148322"/>
            </a:xfrm>
            <a:prstGeom prst="rect">
              <a:avLst/>
            </a:prstGeom>
          </p:spPr>
        </p:pic>
        <p:sp>
          <p:nvSpPr>
            <p:cNvPr id="27" name="Rechteck 1"/>
            <p:cNvSpPr/>
            <p:nvPr/>
          </p:nvSpPr>
          <p:spPr>
            <a:xfrm>
              <a:off x="3951685" y="3748275"/>
              <a:ext cx="430534" cy="349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1"/>
            <p:cNvSpPr/>
            <p:nvPr/>
          </p:nvSpPr>
          <p:spPr>
            <a:xfrm>
              <a:off x="4066907" y="4899803"/>
              <a:ext cx="430534" cy="259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Rechteck 22"/>
            <p:cNvSpPr/>
            <p:nvPr/>
          </p:nvSpPr>
          <p:spPr>
            <a:xfrm>
              <a:off x="6556484" y="4795637"/>
              <a:ext cx="430534" cy="3636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90" y="3429000"/>
            <a:ext cx="861718" cy="852196"/>
          </a:xfrm>
          <a:prstGeom prst="rect">
            <a:avLst/>
          </a:prstGeom>
        </p:spPr>
      </p:pic>
      <p:sp>
        <p:nvSpPr>
          <p:cNvPr id="31" name="Down Arrow 30"/>
          <p:cNvSpPr/>
          <p:nvPr/>
        </p:nvSpPr>
        <p:spPr>
          <a:xfrm>
            <a:off x="2278392" y="3212976"/>
            <a:ext cx="242635" cy="20756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Down Arrow 32"/>
          <p:cNvSpPr/>
          <p:nvPr/>
        </p:nvSpPr>
        <p:spPr>
          <a:xfrm rot="10800000">
            <a:off x="2278392" y="4365104"/>
            <a:ext cx="242635" cy="20756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4" name="Grafik 27"/>
          <p:cNvPicPr>
            <a:picLocks noChangeAspect="1"/>
          </p:cNvPicPr>
          <p:nvPr/>
        </p:nvPicPr>
        <p:blipFill rotWithShape="1">
          <a:blip r:embed="rId10" cstate="print"/>
          <a:srcRect l="74368" t="35954" r="9560" b="27750"/>
          <a:stretch/>
        </p:blipFill>
        <p:spPr>
          <a:xfrm>
            <a:off x="4262126" y="3140968"/>
            <a:ext cx="2899858" cy="210508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275236" y="3140968"/>
            <a:ext cx="1745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/>
              <a:t>Contact</a:t>
            </a:r>
            <a:r>
              <a:rPr lang="de-DE" sz="1400" dirty="0"/>
              <a:t> </a:t>
            </a:r>
            <a:r>
              <a:rPr lang="de-DE" sz="1400" dirty="0" err="1"/>
              <a:t>interactions</a:t>
            </a:r>
            <a:r>
              <a:rPr lang="de-DE" sz="1400" dirty="0"/>
              <a:t> </a:t>
            </a:r>
            <a:r>
              <a:rPr lang="de-DE" sz="1400" dirty="0" err="1"/>
              <a:t>dominate</a:t>
            </a:r>
            <a:endParaRPr lang="de-DE" sz="1400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120337" y="3645024"/>
            <a:ext cx="107847" cy="2570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957176" y="4005064"/>
            <a:ext cx="1071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/>
              <a:t>DDI</a:t>
            </a:r>
            <a:r>
              <a:rPr lang="de-DE" sz="1400" dirty="0"/>
              <a:t> </a:t>
            </a:r>
            <a:r>
              <a:rPr lang="de-DE" sz="1400" dirty="0" err="1"/>
              <a:t>dominate</a:t>
            </a:r>
            <a:endParaRPr lang="de-DE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38285" y="4750549"/>
                <a:ext cx="1512168" cy="9106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de-DE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85" y="4750549"/>
                <a:ext cx="1512168" cy="910699"/>
              </a:xfrm>
              <a:prstGeom prst="rect">
                <a:avLst/>
              </a:prstGeom>
              <a:blipFill rotWithShape="0">
                <a:blip r:embed="rId11" cstate="print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42982" y="5724545"/>
                <a:ext cx="23762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dirty="0"/>
                  <a:t>harmonic </a:t>
                </a:r>
                <a:r>
                  <a:rPr lang="de-DE" sz="1600" dirty="0" err="1"/>
                  <a:t>oscillator</a:t>
                </a:r>
                <a:r>
                  <a:rPr lang="de-DE" sz="1600" dirty="0"/>
                  <a:t> </a:t>
                </a:r>
                <a:r>
                  <a:rPr lang="de-DE" sz="1600" dirty="0" err="1"/>
                  <a:t>length</a:t>
                </a:r>
                <a:r>
                  <a:rPr lang="de-DE" sz="1600" dirty="0"/>
                  <a:t> </a:t>
                </a:r>
                <a:r>
                  <a:rPr lang="de-DE" sz="1600" dirty="0" err="1"/>
                  <a:t>along</a:t>
                </a:r>
                <a:r>
                  <a:rPr lang="de-DE" sz="1600" dirty="0"/>
                  <a:t> z-</a:t>
                </a:r>
                <a:r>
                  <a:rPr lang="de-DE" sz="1600" dirty="0" err="1"/>
                  <a:t>axis</a:t>
                </a:r>
                <a:endParaRPr lang="de-DE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82" y="5724545"/>
                <a:ext cx="2376264" cy="584775"/>
              </a:xfrm>
              <a:prstGeom prst="rect">
                <a:avLst/>
              </a:prstGeom>
              <a:blipFill rotWithShape="0">
                <a:blip r:embed="rId12" cstate="print"/>
                <a:stretch>
                  <a:fillRect l="-256" t="-3125" r="-513" b="-12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/>
          <p:nvPr/>
        </p:nvCxnSpPr>
        <p:spPr>
          <a:xfrm>
            <a:off x="3517358" y="3717032"/>
            <a:ext cx="0" cy="34015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531385" y="3717032"/>
                <a:ext cx="3194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385" y="3717032"/>
                <a:ext cx="319496" cy="369332"/>
              </a:xfrm>
              <a:prstGeom prst="rect">
                <a:avLst/>
              </a:prstGeom>
              <a:blipFill rotWithShape="0">
                <a:blip r:embed="rId1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51519" y="6289575"/>
                <a:ext cx="3210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9" y="6289575"/>
                <a:ext cx="321066" cy="307777"/>
              </a:xfrm>
              <a:prstGeom prst="rect">
                <a:avLst/>
              </a:prstGeom>
              <a:blipFill rotWithShape="0">
                <a:blip r:embed="rId14" cstate="print"/>
                <a:stretch>
                  <a:fillRect l="-188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79512" y="6309320"/>
                <a:ext cx="28803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dirty="0"/>
                  <a:t>= </a:t>
                </a:r>
                <a:r>
                  <a:rPr lang="de-DE" sz="1400" dirty="0" err="1"/>
                  <a:t>trapping</a:t>
                </a:r>
                <a:r>
                  <a:rPr lang="de-DE" sz="1400" dirty="0"/>
                  <a:t> </a:t>
                </a:r>
                <a:r>
                  <a:rPr lang="de-DE" sz="1400" dirty="0" err="1"/>
                  <a:t>frequency</a:t>
                </a:r>
                <a:r>
                  <a:rPr lang="de-DE" sz="1400" dirty="0"/>
                  <a:t> </a:t>
                </a:r>
                <a:r>
                  <a:rPr lang="de-DE" sz="1400" dirty="0" err="1"/>
                  <a:t>along</a:t>
                </a:r>
                <a:r>
                  <a:rPr lang="de-DE" sz="1400" dirty="0"/>
                  <a:t> </a:t>
                </a:r>
                <a14:m>
                  <m:oMath xmlns:m="http://schemas.openxmlformats.org/officeDocument/2006/math"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de-DE" sz="1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309320"/>
                <a:ext cx="2880320" cy="307777"/>
              </a:xfrm>
              <a:prstGeom prst="rect">
                <a:avLst/>
              </a:prstGeom>
              <a:blipFill rotWithShape="0">
                <a:blip r:embed="rId15" cstate="print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/>
          <p:nvPr/>
        </p:nvCxnSpPr>
        <p:spPr>
          <a:xfrm flipH="1" flipV="1">
            <a:off x="4891804" y="4797152"/>
            <a:ext cx="3724" cy="23278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79" y="5373216"/>
            <a:ext cx="2163918" cy="79587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705" y="5517232"/>
            <a:ext cx="854643" cy="71877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697" y="5517232"/>
            <a:ext cx="2264869" cy="5315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427730" y="5013176"/>
                <a:ext cx="9721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de-DE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730" y="5013176"/>
                <a:ext cx="972108" cy="338554"/>
              </a:xfrm>
              <a:prstGeom prst="rect">
                <a:avLst/>
              </a:prstGeom>
              <a:blipFill rotWithShape="0">
                <a:blip r:embed="rId1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/>
          <p:cNvCxnSpPr/>
          <p:nvPr/>
        </p:nvCxnSpPr>
        <p:spPr>
          <a:xfrm>
            <a:off x="8460432" y="5589240"/>
            <a:ext cx="0" cy="34015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8460432" y="5589240"/>
                <a:ext cx="3194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432" y="5589240"/>
                <a:ext cx="319496" cy="369332"/>
              </a:xfrm>
              <a:prstGeom prst="rect">
                <a:avLst/>
              </a:prstGeom>
              <a:blipFill rotWithShape="0">
                <a:blip r:embed="rId2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Arrow Connector 56"/>
          <p:cNvCxnSpPr/>
          <p:nvPr/>
        </p:nvCxnSpPr>
        <p:spPr>
          <a:xfrm flipH="1">
            <a:off x="7380312" y="6093296"/>
            <a:ext cx="371776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4355976" y="6048783"/>
            <a:ext cx="1208372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6600797" y="5013176"/>
                <a:ext cx="15121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de-DE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≳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797" y="5013176"/>
                <a:ext cx="1512168" cy="338554"/>
              </a:xfrm>
              <a:prstGeom prst="rect">
                <a:avLst/>
              </a:prstGeom>
              <a:blipFill rotWithShape="0">
                <a:blip r:embed="rId2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213899" y="6021288"/>
                <a:ext cx="15121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de-DE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de-DE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3899" y="6021288"/>
                <a:ext cx="1512168" cy="338554"/>
              </a:xfrm>
              <a:prstGeom prst="rect">
                <a:avLst/>
              </a:prstGeom>
              <a:blipFill rotWithShape="0">
                <a:blip r:embed="rId22" cstate="print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6810115" y="6093296"/>
                <a:ext cx="15938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~ </m:t>
                      </m:r>
                      <m:sSub>
                        <m:sSubPr>
                          <m:ctrlPr>
                            <a:rPr lang="de-DE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115" y="6093296"/>
                <a:ext cx="1593881" cy="338554"/>
              </a:xfrm>
              <a:prstGeom prst="rect">
                <a:avLst/>
              </a:prstGeom>
              <a:blipFill rotWithShape="0">
                <a:blip r:embed="rId23" cstate="print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Arrow Connector 70"/>
          <p:cNvCxnSpPr>
            <a:stCxn id="77" idx="1"/>
          </p:cNvCxnSpPr>
          <p:nvPr/>
        </p:nvCxnSpPr>
        <p:spPr>
          <a:xfrm flipH="1" flipV="1">
            <a:off x="6174261" y="4823925"/>
            <a:ext cx="763229" cy="35448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ounded Rectangle 75"/>
          <p:cNvSpPr/>
          <p:nvPr/>
        </p:nvSpPr>
        <p:spPr>
          <a:xfrm>
            <a:off x="4499992" y="5013176"/>
            <a:ext cx="824973" cy="32229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Rounded Rectangle 76"/>
          <p:cNvSpPr/>
          <p:nvPr/>
        </p:nvSpPr>
        <p:spPr>
          <a:xfrm>
            <a:off x="6937490" y="5013176"/>
            <a:ext cx="824973" cy="33046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TextBox 79"/>
          <p:cNvSpPr txBox="1"/>
          <p:nvPr/>
        </p:nvSpPr>
        <p:spPr>
          <a:xfrm>
            <a:off x="3603685" y="6372036"/>
            <a:ext cx="257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0432FF"/>
                </a:solidFill>
              </a:rPr>
              <a:t>Dominantly repulsive DDI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120337" y="6372036"/>
            <a:ext cx="2611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FF0000"/>
                </a:solidFill>
              </a:rPr>
              <a:t>Dominantly attractive DDI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sellaDiTesto 21"/>
              <p:cNvSpPr txBox="1"/>
              <p:nvPr/>
            </p:nvSpPr>
            <p:spPr>
              <a:xfrm>
                <a:off x="5652120" y="3800215"/>
                <a:ext cx="1245767" cy="658065"/>
              </a:xfrm>
              <a:prstGeom prst="rect">
                <a:avLst/>
              </a:prstGeom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𝒓𝒐𝒕𝒐𝒏</m:t>
                          </m:r>
                        </m:sub>
                      </m:sSub>
                      <m:r>
                        <a:rPr lang="it-IT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it-IT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it-IT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𝒍</m:t>
                              </m:r>
                            </m:e>
                            <m:sub>
                              <m:r>
                                <a:rPr lang="de-DE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59" name="CasellaDiTes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3800215"/>
                <a:ext cx="1245767" cy="658065"/>
              </a:xfrm>
              <a:prstGeom prst="rect">
                <a:avLst/>
              </a:prstGeom>
              <a:blipFill rotWithShape="0">
                <a:blip r:embed="rId24" cstate="print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Freccia in giù 19"/>
          <p:cNvSpPr/>
          <p:nvPr/>
        </p:nvSpPr>
        <p:spPr>
          <a:xfrm>
            <a:off x="6156176" y="4418690"/>
            <a:ext cx="207766" cy="236603"/>
          </a:xfrm>
          <a:prstGeom prst="downArrow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1" name="TextBox 60"/>
          <p:cNvSpPr txBox="1"/>
          <p:nvPr/>
        </p:nvSpPr>
        <p:spPr>
          <a:xfrm>
            <a:off x="5760915" y="4932160"/>
            <a:ext cx="37770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dirty="0"/>
              <a:t>k l</a:t>
            </a:r>
            <a:r>
              <a:rPr lang="de-DE" sz="1000" baseline="-25000" dirty="0"/>
              <a:t>z</a:t>
            </a:r>
          </a:p>
        </p:txBody>
      </p:sp>
      <p:sp>
        <p:nvSpPr>
          <p:cNvPr id="67" name="CasellaDiTesto 21"/>
          <p:cNvSpPr txBox="1"/>
          <p:nvPr/>
        </p:nvSpPr>
        <p:spPr>
          <a:xfrm>
            <a:off x="935342" y="669526"/>
            <a:ext cx="6984776" cy="92333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it-IT" dirty="0">
                <a:solidFill>
                  <a:srgbClr val="FF0000"/>
                </a:solidFill>
              </a:rPr>
              <a:t>Santos et al., </a:t>
            </a:r>
            <a:r>
              <a:rPr lang="en-US" dirty="0" err="1">
                <a:solidFill>
                  <a:srgbClr val="FF0000"/>
                </a:solidFill>
              </a:rPr>
              <a:t>PRL</a:t>
            </a:r>
            <a:r>
              <a:rPr lang="en-US" dirty="0">
                <a:solidFill>
                  <a:srgbClr val="FF0000"/>
                </a:solidFill>
              </a:rPr>
              <a:t> 90, (2003)</a:t>
            </a:r>
          </a:p>
          <a:p>
            <a:pPr algn="ctr"/>
            <a:r>
              <a:rPr lang="it-IT" u="sng" err="1"/>
              <a:t>Theoretical</a:t>
            </a:r>
            <a:r>
              <a:rPr lang="it-IT" u="sng"/>
              <a:t> proposal</a:t>
            </a:r>
            <a:r>
              <a:rPr lang="it-IT"/>
              <a:t>: emergence </a:t>
            </a:r>
            <a:r>
              <a:rPr lang="it-IT" dirty="0"/>
              <a:t>of </a:t>
            </a:r>
            <a:r>
              <a:rPr lang="it-IT" dirty="0" err="1"/>
              <a:t>roton</a:t>
            </a:r>
            <a:r>
              <a:rPr lang="it-IT" dirty="0"/>
              <a:t> minimum in the </a:t>
            </a:r>
            <a:r>
              <a:rPr lang="it-IT" dirty="0" err="1"/>
              <a:t>excitation</a:t>
            </a:r>
            <a:r>
              <a:rPr lang="it-IT" dirty="0"/>
              <a:t> </a:t>
            </a:r>
            <a:r>
              <a:rPr lang="it-IT" dirty="0" err="1"/>
              <a:t>spectrum</a:t>
            </a:r>
            <a:r>
              <a:rPr lang="it-IT" dirty="0"/>
              <a:t> </a:t>
            </a:r>
            <a:r>
              <a:rPr lang="it-IT"/>
              <a:t>of weakly-interacting dipolar </a:t>
            </a:r>
            <a:r>
              <a:rPr lang="it-IT" dirty="0" err="1"/>
              <a:t>BECs</a:t>
            </a:r>
            <a:endParaRPr lang="it-IT" dirty="0"/>
          </a:p>
        </p:txBody>
      </p:sp>
      <p:sp>
        <p:nvSpPr>
          <p:cNvPr id="72" name="Rectangle 63"/>
          <p:cNvSpPr/>
          <p:nvPr/>
        </p:nvSpPr>
        <p:spPr>
          <a:xfrm>
            <a:off x="3853" y="0"/>
            <a:ext cx="9144000" cy="6858000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TextBox 65"/>
          <p:cNvSpPr txBox="1"/>
          <p:nvPr/>
        </p:nvSpPr>
        <p:spPr>
          <a:xfrm rot="289242">
            <a:off x="997060" y="2520298"/>
            <a:ext cx="6937311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Experimental </a:t>
            </a:r>
            <a:r>
              <a:rPr lang="de-DE" sz="3200" dirty="0" err="1"/>
              <a:t>observation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roton</a:t>
            </a:r>
            <a:r>
              <a:rPr lang="de-DE" sz="3200" dirty="0"/>
              <a:t> </a:t>
            </a:r>
            <a:r>
              <a:rPr lang="de-DE" sz="3200" dirty="0" err="1"/>
              <a:t>mode</a:t>
            </a:r>
            <a:r>
              <a:rPr lang="de-DE" sz="3200" dirty="0"/>
              <a:t> in a </a:t>
            </a:r>
            <a:r>
              <a:rPr lang="de-DE" sz="3200" dirty="0" err="1"/>
              <a:t>dipolar</a:t>
            </a:r>
            <a:r>
              <a:rPr lang="de-DE" sz="3200" dirty="0"/>
              <a:t> </a:t>
            </a:r>
            <a:r>
              <a:rPr lang="de-DE" sz="3200" dirty="0" err="1"/>
              <a:t>BEC</a:t>
            </a:r>
            <a:r>
              <a:rPr lang="de-DE" sz="3200" dirty="0"/>
              <a:t> was still </a:t>
            </a:r>
            <a:r>
              <a:rPr lang="de-DE" sz="3200" dirty="0" err="1"/>
              <a:t>missing</a:t>
            </a:r>
            <a:r>
              <a:rPr lang="de-DE" sz="32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9050813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1"/>
          <p:cNvSpPr txBox="1"/>
          <p:nvPr/>
        </p:nvSpPr>
        <p:spPr>
          <a:xfrm>
            <a:off x="1691680" y="1916832"/>
            <a:ext cx="69602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err="1">
                <a:solidFill>
                  <a:srgbClr val="0070C0"/>
                </a:solidFill>
              </a:rPr>
              <a:t>Observation</a:t>
            </a:r>
            <a:r>
              <a:rPr lang="it-IT" sz="4000" b="1" dirty="0">
                <a:solidFill>
                  <a:srgbClr val="0070C0"/>
                </a:solidFill>
              </a:rPr>
              <a:t> of the </a:t>
            </a:r>
            <a:r>
              <a:rPr lang="it-IT" sz="4000" b="1" dirty="0" err="1">
                <a:solidFill>
                  <a:srgbClr val="0070C0"/>
                </a:solidFill>
              </a:rPr>
              <a:t>roton</a:t>
            </a:r>
            <a:r>
              <a:rPr lang="it-IT" sz="4000" b="1" dirty="0">
                <a:solidFill>
                  <a:srgbClr val="0070C0"/>
                </a:solidFill>
              </a:rPr>
              <a:t> mode </a:t>
            </a:r>
            <a:r>
              <a:rPr lang="it-IT" sz="4000" b="1" dirty="0" err="1">
                <a:solidFill>
                  <a:srgbClr val="0070C0"/>
                </a:solidFill>
              </a:rPr>
              <a:t>excitation</a:t>
            </a:r>
            <a:r>
              <a:rPr lang="it-IT" sz="4000" b="1" dirty="0">
                <a:solidFill>
                  <a:srgbClr val="0070C0"/>
                </a:solidFill>
              </a:rPr>
              <a:t> in a </a:t>
            </a:r>
            <a:r>
              <a:rPr lang="it-IT" sz="4000" b="1" dirty="0" err="1">
                <a:solidFill>
                  <a:srgbClr val="0070C0"/>
                </a:solidFill>
              </a:rPr>
              <a:t>dipolar</a:t>
            </a:r>
            <a:r>
              <a:rPr lang="it-IT" sz="40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it-IT" sz="4000" b="1" dirty="0">
                <a:solidFill>
                  <a:srgbClr val="0070C0"/>
                </a:solidFill>
              </a:rPr>
              <a:t>Bose-Einstein condensate of </a:t>
            </a:r>
            <a:r>
              <a:rPr lang="it-IT" sz="4000" b="1" dirty="0" err="1">
                <a:solidFill>
                  <a:srgbClr val="0070C0"/>
                </a:solidFill>
              </a:rPr>
              <a:t>Erbium</a:t>
            </a:r>
            <a:r>
              <a:rPr lang="it-IT" sz="4000" b="1" dirty="0">
                <a:solidFill>
                  <a:srgbClr val="0070C0"/>
                </a:solidFill>
              </a:rPr>
              <a:t> atoms</a:t>
            </a:r>
          </a:p>
        </p:txBody>
      </p:sp>
      <p:pic>
        <p:nvPicPr>
          <p:cNvPr id="5" name="Picture 2" descr="C:\Users\Giulia\Desktop\PhD_dessertation\Immagini_ppt\Elenc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1185045" cy="1152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2212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>
                <a:latin typeface="+mj-lt"/>
              </a:rPr>
              <a:t>Erbium</a:t>
            </a:r>
            <a:r>
              <a:rPr lang="it-IT" sz="2800" b="1" dirty="0">
                <a:latin typeface="+mj-lt"/>
              </a:rPr>
              <a:t> (</a:t>
            </a:r>
            <a:r>
              <a:rPr lang="it-IT" sz="2800" b="1" dirty="0" err="1">
                <a:latin typeface="+mj-lt"/>
              </a:rPr>
              <a:t>Er</a:t>
            </a:r>
            <a:r>
              <a:rPr lang="it-IT" sz="2800" b="1" dirty="0">
                <a:latin typeface="+mj-lt"/>
              </a:rPr>
              <a:t>) – a </a:t>
            </a:r>
            <a:r>
              <a:rPr lang="it-IT" sz="2800" b="1" dirty="0" err="1">
                <a:latin typeface="+mj-lt"/>
              </a:rPr>
              <a:t>strongly</a:t>
            </a:r>
            <a:r>
              <a:rPr lang="it-IT" sz="2800" b="1" dirty="0">
                <a:latin typeface="+mj-lt"/>
              </a:rPr>
              <a:t> </a:t>
            </a:r>
            <a:r>
              <a:rPr lang="it-IT" sz="2800" b="1" dirty="0" err="1">
                <a:latin typeface="+mj-lt"/>
              </a:rPr>
              <a:t>magnetic</a:t>
            </a:r>
            <a:r>
              <a:rPr lang="it-IT" sz="2800" b="1" dirty="0">
                <a:latin typeface="+mj-lt"/>
              </a:rPr>
              <a:t> </a:t>
            </a:r>
            <a:r>
              <a:rPr lang="it-IT" sz="2800" b="1" dirty="0" err="1">
                <a:latin typeface="+mj-lt"/>
              </a:rPr>
              <a:t>species</a:t>
            </a:r>
            <a:endParaRPr lang="it-IT" sz="28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" name="Connettore 1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7680853" cy="432048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300192" y="3717032"/>
            <a:ext cx="504056" cy="504056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CasellaDiTesto 18"/>
          <p:cNvSpPr txBox="1"/>
          <p:nvPr/>
        </p:nvSpPr>
        <p:spPr>
          <a:xfrm>
            <a:off x="167435" y="508518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Electron </a:t>
            </a:r>
            <a:r>
              <a:rPr lang="it-IT" dirty="0" err="1"/>
              <a:t>configuration</a:t>
            </a:r>
            <a:r>
              <a:rPr lang="it-IT" dirty="0"/>
              <a:t>: [Xe]4f</a:t>
            </a:r>
            <a:r>
              <a:rPr lang="it-IT" baseline="30000" dirty="0"/>
              <a:t>12</a:t>
            </a:r>
            <a:r>
              <a:rPr lang="it-IT" dirty="0"/>
              <a:t>6s</a:t>
            </a:r>
            <a:r>
              <a:rPr lang="it-IT" baseline="30000" dirty="0"/>
              <a:t>2</a:t>
            </a:r>
            <a:r>
              <a:rPr lang="it-IT" dirty="0"/>
              <a:t>  </a:t>
            </a:r>
          </a:p>
        </p:txBody>
      </p:sp>
      <p:sp>
        <p:nvSpPr>
          <p:cNvPr id="7" name="Freccia in giù 19"/>
          <p:cNvSpPr/>
          <p:nvPr/>
        </p:nvSpPr>
        <p:spPr>
          <a:xfrm rot="16200000">
            <a:off x="4414108" y="5763644"/>
            <a:ext cx="219771" cy="291781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18"/>
          <p:cNvSpPr txBox="1"/>
          <p:nvPr/>
        </p:nvSpPr>
        <p:spPr>
          <a:xfrm>
            <a:off x="428502" y="6258798"/>
            <a:ext cx="3449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/>
              <a:t>Cf</a:t>
            </a:r>
            <a:r>
              <a:rPr lang="it-IT" sz="1600" dirty="0"/>
              <a:t>. for </a:t>
            </a:r>
            <a:r>
              <a:rPr lang="it-IT" sz="1600" dirty="0" err="1"/>
              <a:t>alkali</a:t>
            </a:r>
            <a:r>
              <a:rPr lang="it-IT" sz="1600" dirty="0"/>
              <a:t> atoms: S state (L = 0)</a:t>
            </a:r>
            <a:endParaRPr lang="it-IT" sz="1600" baseline="30000" dirty="0"/>
          </a:p>
        </p:txBody>
      </p:sp>
      <p:sp>
        <p:nvSpPr>
          <p:cNvPr id="9" name="Rectangle 8"/>
          <p:cNvSpPr/>
          <p:nvPr/>
        </p:nvSpPr>
        <p:spPr>
          <a:xfrm>
            <a:off x="167435" y="5590981"/>
            <a:ext cx="39714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→ </a:t>
            </a:r>
            <a:r>
              <a:rPr lang="it-IT" dirty="0" err="1"/>
              <a:t>submerged</a:t>
            </a:r>
            <a:r>
              <a:rPr lang="it-IT" dirty="0"/>
              <a:t> f-</a:t>
            </a:r>
            <a:r>
              <a:rPr lang="it-IT" dirty="0" err="1"/>
              <a:t>shell</a:t>
            </a:r>
            <a:r>
              <a:rPr lang="it-IT" dirty="0"/>
              <a:t> with </a:t>
            </a:r>
            <a:r>
              <a:rPr lang="it-IT" baseline="30000" dirty="0"/>
              <a:t>3</a:t>
            </a:r>
            <a:r>
              <a:rPr lang="it-IT" dirty="0"/>
              <a:t>H</a:t>
            </a:r>
            <a:r>
              <a:rPr lang="it-IT" baseline="-25000" dirty="0"/>
              <a:t>6</a:t>
            </a:r>
            <a:r>
              <a:rPr lang="it-IT" dirty="0"/>
              <a:t> </a:t>
            </a:r>
            <a:r>
              <a:rPr lang="it-IT" dirty="0" err="1"/>
              <a:t>electronic</a:t>
            </a:r>
            <a:r>
              <a:rPr lang="it-IT" dirty="0"/>
              <a:t> </a:t>
            </a:r>
            <a:r>
              <a:rPr lang="it-IT" dirty="0" err="1"/>
              <a:t>ground</a:t>
            </a:r>
            <a:r>
              <a:rPr lang="it-IT" dirty="0"/>
              <a:t> state (L = 5, S = 1, J = 6)</a:t>
            </a:r>
            <a:endParaRPr lang="it-IT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489005" y="5724868"/>
                <a:ext cx="397142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dirty="0"/>
                  <a:t>High </a:t>
                </a:r>
                <a:r>
                  <a:rPr lang="it-IT" dirty="0" err="1"/>
                  <a:t>magnetic</a:t>
                </a:r>
                <a:r>
                  <a:rPr lang="it-IT" dirty="0"/>
                  <a:t> moment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𝐸𝑟</m:t>
                        </m:r>
                      </m:sub>
                    </m:sSub>
                    <m:r>
                      <a:rPr lang="it-IT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7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it-IT" baseline="30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005" y="5724868"/>
                <a:ext cx="3971427" cy="369332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8"/>
              <p:cNvSpPr txBox="1"/>
              <p:nvPr/>
            </p:nvSpPr>
            <p:spPr>
              <a:xfrm>
                <a:off x="4739435" y="6068035"/>
                <a:ext cx="34492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600" dirty="0"/>
                  <a:t>Cf. for </a:t>
                </a:r>
                <a:r>
                  <a:rPr lang="it-IT" sz="1600" dirty="0" err="1"/>
                  <a:t>alkali</a:t>
                </a:r>
                <a:r>
                  <a:rPr lang="it-IT" sz="1600" dirty="0"/>
                  <a:t> atoms: </a:t>
                </a:r>
                <a14:m>
                  <m:oMath xmlns:m="http://schemas.openxmlformats.org/officeDocument/2006/math">
                    <m:r>
                      <a:rPr lang="it-IT" sz="1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de-DE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1 </m:t>
                    </m:r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it-IT" sz="1600" dirty="0"/>
                  <a:t> </a:t>
                </a:r>
                <a:endParaRPr lang="it-IT" sz="1600" baseline="30000" dirty="0"/>
              </a:p>
            </p:txBody>
          </p:sp>
        </mc:Choice>
        <mc:Fallback xmlns="">
          <p:sp>
            <p:nvSpPr>
              <p:cNvPr id="11" name="CasellaDiTes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435" y="6068035"/>
                <a:ext cx="3449292" cy="338554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>
          <a:xfrm>
            <a:off x="4739435" y="5761275"/>
            <a:ext cx="3449292" cy="29651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48166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>
                <a:latin typeface="+mj-lt"/>
              </a:rPr>
              <a:t>Erbium</a:t>
            </a:r>
            <a:r>
              <a:rPr lang="it-IT" sz="2800" b="1" dirty="0">
                <a:latin typeface="+mj-lt"/>
              </a:rPr>
              <a:t> (</a:t>
            </a:r>
            <a:r>
              <a:rPr lang="it-IT" sz="2800" b="1" dirty="0" err="1">
                <a:latin typeface="+mj-lt"/>
              </a:rPr>
              <a:t>Er</a:t>
            </a:r>
            <a:r>
              <a:rPr lang="it-IT" sz="2800" b="1" dirty="0">
                <a:latin typeface="+mj-lt"/>
              </a:rPr>
              <a:t>) – a </a:t>
            </a:r>
            <a:r>
              <a:rPr lang="it-IT" sz="2800" b="1" dirty="0" err="1">
                <a:latin typeface="+mj-lt"/>
              </a:rPr>
              <a:t>strongly</a:t>
            </a:r>
            <a:r>
              <a:rPr lang="it-IT" sz="2800" b="1" dirty="0">
                <a:latin typeface="+mj-lt"/>
              </a:rPr>
              <a:t> </a:t>
            </a:r>
            <a:r>
              <a:rPr lang="it-IT" sz="2800" b="1" dirty="0" err="1">
                <a:latin typeface="+mj-lt"/>
              </a:rPr>
              <a:t>magnetic</a:t>
            </a:r>
            <a:r>
              <a:rPr lang="it-IT" sz="2800" b="1" dirty="0">
                <a:latin typeface="+mj-lt"/>
              </a:rPr>
              <a:t> </a:t>
            </a:r>
            <a:r>
              <a:rPr lang="it-IT" sz="2800" b="1" dirty="0" err="1">
                <a:latin typeface="+mj-lt"/>
              </a:rPr>
              <a:t>species</a:t>
            </a:r>
            <a:endParaRPr lang="it-IT" sz="28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" name="Connettore 1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7680853" cy="432048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300192" y="3717032"/>
            <a:ext cx="504056" cy="504056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CasellaDiTesto 18"/>
          <p:cNvSpPr txBox="1"/>
          <p:nvPr/>
        </p:nvSpPr>
        <p:spPr>
          <a:xfrm>
            <a:off x="167435" y="508518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Electron </a:t>
            </a:r>
            <a:r>
              <a:rPr lang="it-IT" dirty="0" err="1"/>
              <a:t>configuration</a:t>
            </a:r>
            <a:r>
              <a:rPr lang="it-IT" dirty="0"/>
              <a:t>: [Xe]4f</a:t>
            </a:r>
            <a:r>
              <a:rPr lang="it-IT" baseline="30000" dirty="0"/>
              <a:t>12</a:t>
            </a:r>
            <a:r>
              <a:rPr lang="it-IT" dirty="0"/>
              <a:t>6s</a:t>
            </a:r>
            <a:r>
              <a:rPr lang="it-IT" baseline="30000" dirty="0"/>
              <a:t>2</a:t>
            </a:r>
            <a:r>
              <a:rPr lang="it-IT" dirty="0"/>
              <a:t>  </a:t>
            </a:r>
          </a:p>
        </p:txBody>
      </p:sp>
      <p:sp>
        <p:nvSpPr>
          <p:cNvPr id="7" name="Freccia in giù 19"/>
          <p:cNvSpPr/>
          <p:nvPr/>
        </p:nvSpPr>
        <p:spPr>
          <a:xfrm rot="16200000">
            <a:off x="4414108" y="5763644"/>
            <a:ext cx="219771" cy="291781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18"/>
          <p:cNvSpPr txBox="1"/>
          <p:nvPr/>
        </p:nvSpPr>
        <p:spPr>
          <a:xfrm>
            <a:off x="428502" y="6258798"/>
            <a:ext cx="3449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/>
              <a:t>Cf</a:t>
            </a:r>
            <a:r>
              <a:rPr lang="it-IT" sz="1600" dirty="0"/>
              <a:t>. for </a:t>
            </a:r>
            <a:r>
              <a:rPr lang="it-IT" sz="1600" dirty="0" err="1"/>
              <a:t>alkali</a:t>
            </a:r>
            <a:r>
              <a:rPr lang="it-IT" sz="1600" dirty="0"/>
              <a:t> atoms: S state (L = 0)</a:t>
            </a:r>
            <a:endParaRPr lang="it-IT" sz="1600" baseline="30000" dirty="0"/>
          </a:p>
        </p:txBody>
      </p:sp>
      <p:sp>
        <p:nvSpPr>
          <p:cNvPr id="9" name="Rectangle 8"/>
          <p:cNvSpPr/>
          <p:nvPr/>
        </p:nvSpPr>
        <p:spPr>
          <a:xfrm>
            <a:off x="167435" y="5590981"/>
            <a:ext cx="39714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→ </a:t>
            </a:r>
            <a:r>
              <a:rPr lang="it-IT" dirty="0" err="1"/>
              <a:t>submerged</a:t>
            </a:r>
            <a:r>
              <a:rPr lang="it-IT" dirty="0"/>
              <a:t> f-</a:t>
            </a:r>
            <a:r>
              <a:rPr lang="it-IT" dirty="0" err="1"/>
              <a:t>shell</a:t>
            </a:r>
            <a:r>
              <a:rPr lang="it-IT" dirty="0"/>
              <a:t> with </a:t>
            </a:r>
            <a:r>
              <a:rPr lang="it-IT" baseline="30000" dirty="0"/>
              <a:t>3</a:t>
            </a:r>
            <a:r>
              <a:rPr lang="it-IT" dirty="0"/>
              <a:t>H</a:t>
            </a:r>
            <a:r>
              <a:rPr lang="it-IT" baseline="-25000" dirty="0"/>
              <a:t>6</a:t>
            </a:r>
            <a:r>
              <a:rPr lang="it-IT" dirty="0"/>
              <a:t> </a:t>
            </a:r>
            <a:r>
              <a:rPr lang="it-IT" dirty="0" err="1"/>
              <a:t>electronic</a:t>
            </a:r>
            <a:r>
              <a:rPr lang="it-IT" dirty="0"/>
              <a:t> </a:t>
            </a:r>
            <a:r>
              <a:rPr lang="it-IT" dirty="0" err="1"/>
              <a:t>ground</a:t>
            </a:r>
            <a:r>
              <a:rPr lang="it-IT" dirty="0"/>
              <a:t> state (L = 5, S = 1, J = 6)</a:t>
            </a:r>
            <a:endParaRPr lang="it-IT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489005" y="5724868"/>
                <a:ext cx="397142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dirty="0"/>
                  <a:t>High </a:t>
                </a:r>
                <a:r>
                  <a:rPr lang="it-IT" dirty="0" err="1"/>
                  <a:t>magnetic</a:t>
                </a:r>
                <a:r>
                  <a:rPr lang="it-IT" dirty="0"/>
                  <a:t> moment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𝐸𝑟</m:t>
                        </m:r>
                      </m:sub>
                    </m:sSub>
                    <m:r>
                      <a:rPr lang="it-IT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7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it-IT" baseline="30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005" y="5724868"/>
                <a:ext cx="3971427" cy="369332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8"/>
              <p:cNvSpPr txBox="1"/>
              <p:nvPr/>
            </p:nvSpPr>
            <p:spPr>
              <a:xfrm>
                <a:off x="4739435" y="6068035"/>
                <a:ext cx="34492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600" dirty="0"/>
                  <a:t>Cf. for </a:t>
                </a:r>
                <a:r>
                  <a:rPr lang="it-IT" sz="1600" dirty="0" err="1"/>
                  <a:t>alkali</a:t>
                </a:r>
                <a:r>
                  <a:rPr lang="it-IT" sz="1600" dirty="0"/>
                  <a:t> atoms: </a:t>
                </a:r>
                <a14:m>
                  <m:oMath xmlns:m="http://schemas.openxmlformats.org/officeDocument/2006/math">
                    <m:r>
                      <a:rPr lang="it-IT" sz="1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de-DE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1 </m:t>
                    </m:r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it-IT" sz="1600" dirty="0"/>
                  <a:t> </a:t>
                </a:r>
                <a:endParaRPr lang="it-IT" sz="1600" baseline="30000" dirty="0"/>
              </a:p>
            </p:txBody>
          </p:sp>
        </mc:Choice>
        <mc:Fallback xmlns="">
          <p:sp>
            <p:nvSpPr>
              <p:cNvPr id="11" name="CasellaDiTes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435" y="6068035"/>
                <a:ext cx="3449292" cy="338554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>
          <a:xfrm>
            <a:off x="4739435" y="5761275"/>
            <a:ext cx="3449292" cy="29651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12"/>
          <p:cNvSpPr/>
          <p:nvPr/>
        </p:nvSpPr>
        <p:spPr>
          <a:xfrm>
            <a:off x="2843808" y="2035387"/>
            <a:ext cx="504056" cy="504056"/>
          </a:xfrm>
          <a:prstGeom prst="ellipse">
            <a:avLst/>
          </a:prstGeom>
          <a:noFill/>
          <a:ln w="412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339752" y="1320923"/>
                <a:ext cx="136815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𝐶𝑟</m:t>
                          </m:r>
                        </m:sub>
                      </m:sSub>
                      <m:r>
                        <a:rPr lang="it-IT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6 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it-IT" baseline="300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1320923"/>
                <a:ext cx="1368152" cy="369332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/>
          <p:cNvSpPr/>
          <p:nvPr/>
        </p:nvSpPr>
        <p:spPr>
          <a:xfrm>
            <a:off x="2411759" y="1380656"/>
            <a:ext cx="1152129" cy="29651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2915816" y="1690255"/>
            <a:ext cx="72008" cy="345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508104" y="3717032"/>
            <a:ext cx="504056" cy="504056"/>
          </a:xfrm>
          <a:prstGeom prst="ellipse">
            <a:avLst/>
          </a:prstGeom>
          <a:noFill/>
          <a:ln w="412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436096" y="5013176"/>
                <a:ext cx="1440160" cy="391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𝐷𝑦</m:t>
                          </m:r>
                        </m:sub>
                      </m:sSub>
                      <m:r>
                        <a:rPr lang="it-IT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10 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it-IT" baseline="300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5013176"/>
                <a:ext cx="1440160" cy="391261"/>
              </a:xfrm>
              <a:prstGeom prst="rect">
                <a:avLst/>
              </a:prstGeom>
              <a:blipFill rotWithShape="0">
                <a:blip r:embed="rId6" cstate="print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ounded Rectangle 20"/>
          <p:cNvSpPr/>
          <p:nvPr/>
        </p:nvSpPr>
        <p:spPr>
          <a:xfrm>
            <a:off x="5468198" y="5076699"/>
            <a:ext cx="1348653" cy="29651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2" name="Straight Arrow Connector 21"/>
          <p:cNvCxnSpPr>
            <a:endCxn id="21" idx="0"/>
          </p:cNvCxnSpPr>
          <p:nvPr/>
        </p:nvCxnSpPr>
        <p:spPr>
          <a:xfrm>
            <a:off x="5868144" y="4222786"/>
            <a:ext cx="274381" cy="853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6875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+mj-lt"/>
              </a:rPr>
              <a:t>The </a:t>
            </a:r>
            <a:r>
              <a:rPr lang="it-IT" sz="2800" b="1" dirty="0" err="1">
                <a:latin typeface="+mj-lt"/>
              </a:rPr>
              <a:t>Er</a:t>
            </a:r>
            <a:r>
              <a:rPr lang="it-IT" sz="2800" b="1" dirty="0">
                <a:latin typeface="+mj-lt"/>
              </a:rPr>
              <a:t> </a:t>
            </a:r>
            <a:r>
              <a:rPr lang="it-IT" sz="2800" b="1" dirty="0" err="1">
                <a:latin typeface="+mj-lt"/>
              </a:rPr>
              <a:t>experiment</a:t>
            </a:r>
            <a:r>
              <a:rPr lang="it-IT" sz="2800" b="1" dirty="0">
                <a:latin typeface="+mj-lt"/>
              </a:rPr>
              <a:t> in Innsbruck - toolbox</a:t>
            </a:r>
            <a:endParaRPr lang="it-IT" sz="28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" name="Connettore 1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07504" y="661851"/>
            <a:ext cx="4392488" cy="34152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CasellaDiTesto 18"/>
          <p:cNvSpPr txBox="1"/>
          <p:nvPr/>
        </p:nvSpPr>
        <p:spPr>
          <a:xfrm>
            <a:off x="1582158" y="636390"/>
            <a:ext cx="1443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</a:rPr>
              <a:t>The </a:t>
            </a:r>
            <a:r>
              <a:rPr lang="it-IT" sz="2000" b="1" dirty="0" err="1">
                <a:solidFill>
                  <a:srgbClr val="0070C0"/>
                </a:solidFill>
              </a:rPr>
              <a:t>system</a:t>
            </a:r>
            <a:endParaRPr lang="it-IT" sz="2000" b="1" dirty="0">
              <a:solidFill>
                <a:srgbClr val="0070C0"/>
              </a:solidFill>
            </a:endParaRPr>
          </a:p>
        </p:txBody>
      </p:sp>
      <p:pic>
        <p:nvPicPr>
          <p:cNvPr id="18" name="Grafik 1"/>
          <p:cNvPicPr>
            <a:picLocks noChangeAspect="1"/>
          </p:cNvPicPr>
          <p:nvPr/>
        </p:nvPicPr>
        <p:blipFill rotWithShape="1">
          <a:blip r:embed="rId2" cstate="print"/>
          <a:srcRect l="78889" t="29512" r="6037" b="52079"/>
          <a:stretch/>
        </p:blipFill>
        <p:spPr>
          <a:xfrm>
            <a:off x="467544" y="1772816"/>
            <a:ext cx="3672408" cy="14415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-90518" y="3325774"/>
                <a:ext cx="4788532" cy="6374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1600" dirty="0" err="1"/>
                  <a:t>Elongated</a:t>
                </a:r>
                <a:r>
                  <a:rPr lang="de-DE" sz="1600" dirty="0"/>
                  <a:t> (</a:t>
                </a:r>
                <a:r>
                  <a:rPr lang="de-DE" sz="1600" i="1" dirty="0" err="1"/>
                  <a:t>cigar-shaped</a:t>
                </a:r>
                <a:r>
                  <a:rPr lang="de-DE" sz="1600" dirty="0"/>
                  <a:t>) </a:t>
                </a:r>
                <a:r>
                  <a:rPr lang="de-DE" sz="1600" dirty="0" err="1"/>
                  <a:t>trap</a:t>
                </a:r>
                <a:r>
                  <a:rPr lang="de-DE" sz="1600" dirty="0"/>
                  <a:t> with </a:t>
                </a:r>
                <a:r>
                  <a:rPr lang="de-DE" sz="1600" dirty="0" err="1"/>
                  <a:t>frequencies</a:t>
                </a:r>
                <a:r>
                  <a:rPr lang="de-DE" sz="1600" dirty="0"/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≳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</a:rPr>
                        <m:t>≫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0518" y="3325774"/>
                <a:ext cx="4788532" cy="637482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t="-2885" b="-192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Down Arrow 19"/>
          <p:cNvSpPr/>
          <p:nvPr/>
        </p:nvSpPr>
        <p:spPr>
          <a:xfrm>
            <a:off x="2182430" y="1962124"/>
            <a:ext cx="242635" cy="20756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Down Arrow 20"/>
          <p:cNvSpPr/>
          <p:nvPr/>
        </p:nvSpPr>
        <p:spPr>
          <a:xfrm rot="10800000">
            <a:off x="2182430" y="2868228"/>
            <a:ext cx="242635" cy="20756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CasellaDiTesto 10"/>
          <p:cNvSpPr txBox="1"/>
          <p:nvPr/>
        </p:nvSpPr>
        <p:spPr>
          <a:xfrm>
            <a:off x="323528" y="105273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aseline="30000"/>
              <a:t>166</a:t>
            </a:r>
            <a:r>
              <a:rPr lang="it-IT" sz="1600"/>
              <a:t>Er 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95536" y="1052736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/>
              <a:t>       BEC of typically 90,000 atoms with </a:t>
            </a:r>
            <a:r>
              <a:rPr lang="it-IT" sz="1600">
                <a:ea typeface="Cambria Math"/>
              </a:rPr>
              <a:t>~ 65 % of atoms in the condensate</a:t>
            </a:r>
            <a:r>
              <a:rPr lang="it-IT" sz="16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86774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+mj-lt"/>
              </a:rPr>
              <a:t>The </a:t>
            </a:r>
            <a:r>
              <a:rPr lang="it-IT" sz="2800" b="1" dirty="0" err="1">
                <a:latin typeface="+mj-lt"/>
              </a:rPr>
              <a:t>Er</a:t>
            </a:r>
            <a:r>
              <a:rPr lang="it-IT" sz="2800" b="1" dirty="0">
                <a:latin typeface="+mj-lt"/>
              </a:rPr>
              <a:t> </a:t>
            </a:r>
            <a:r>
              <a:rPr lang="it-IT" sz="2800" b="1" dirty="0" err="1">
                <a:latin typeface="+mj-lt"/>
              </a:rPr>
              <a:t>experiment</a:t>
            </a:r>
            <a:r>
              <a:rPr lang="it-IT" sz="2800" b="1" dirty="0">
                <a:latin typeface="+mj-lt"/>
              </a:rPr>
              <a:t> in Innsbruck - toolbox</a:t>
            </a:r>
            <a:endParaRPr lang="it-IT" sz="28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" name="Connettore 1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07504" y="661851"/>
            <a:ext cx="4392488" cy="34152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ounded Rectangle 10"/>
          <p:cNvSpPr/>
          <p:nvPr/>
        </p:nvSpPr>
        <p:spPr>
          <a:xfrm>
            <a:off x="4644008" y="661851"/>
            <a:ext cx="4392488" cy="60075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CasellaDiTesto 18"/>
          <p:cNvSpPr txBox="1"/>
          <p:nvPr/>
        </p:nvSpPr>
        <p:spPr>
          <a:xfrm>
            <a:off x="1582158" y="636390"/>
            <a:ext cx="1443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</a:rPr>
              <a:t>The </a:t>
            </a:r>
            <a:r>
              <a:rPr lang="it-IT" sz="2000" b="1" dirty="0" err="1">
                <a:solidFill>
                  <a:srgbClr val="0070C0"/>
                </a:solidFill>
              </a:rPr>
              <a:t>system</a:t>
            </a:r>
            <a:endParaRPr lang="it-IT" sz="2000" b="1" dirty="0">
              <a:solidFill>
                <a:srgbClr val="0070C0"/>
              </a:solidFill>
            </a:endParaRPr>
          </a:p>
        </p:txBody>
      </p:sp>
      <p:sp>
        <p:nvSpPr>
          <p:cNvPr id="14" name="CasellaDiTesto 18"/>
          <p:cNvSpPr txBox="1"/>
          <p:nvPr/>
        </p:nvSpPr>
        <p:spPr>
          <a:xfrm>
            <a:off x="5489347" y="636390"/>
            <a:ext cx="2701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0070C0"/>
                </a:solidFill>
              </a:rPr>
              <a:t>Control of </a:t>
            </a:r>
            <a:r>
              <a:rPr lang="it-IT" sz="2000" b="1" dirty="0" err="1">
                <a:solidFill>
                  <a:srgbClr val="0070C0"/>
                </a:solidFill>
              </a:rPr>
              <a:t>interactions</a:t>
            </a:r>
            <a:endParaRPr lang="it-IT" sz="2000" b="1" dirty="0">
              <a:solidFill>
                <a:srgbClr val="0070C0"/>
              </a:solidFill>
            </a:endParaRPr>
          </a:p>
        </p:txBody>
      </p:sp>
      <p:pic>
        <p:nvPicPr>
          <p:cNvPr id="18" name="Grafik 1"/>
          <p:cNvPicPr>
            <a:picLocks noChangeAspect="1"/>
          </p:cNvPicPr>
          <p:nvPr/>
        </p:nvPicPr>
        <p:blipFill rotWithShape="1">
          <a:blip r:embed="rId3" cstate="print"/>
          <a:srcRect l="78889" t="29512" r="6037" b="52079"/>
          <a:stretch/>
        </p:blipFill>
        <p:spPr>
          <a:xfrm>
            <a:off x="467544" y="1772816"/>
            <a:ext cx="3672408" cy="14415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-90518" y="3325774"/>
                <a:ext cx="4788532" cy="6374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1600" dirty="0" err="1"/>
                  <a:t>Elongated</a:t>
                </a:r>
                <a:r>
                  <a:rPr lang="de-DE" sz="1600" dirty="0"/>
                  <a:t> (</a:t>
                </a:r>
                <a:r>
                  <a:rPr lang="de-DE" sz="1600" i="1" dirty="0" err="1"/>
                  <a:t>cigar-shaped</a:t>
                </a:r>
                <a:r>
                  <a:rPr lang="de-DE" sz="1600" dirty="0"/>
                  <a:t>) </a:t>
                </a:r>
                <a:r>
                  <a:rPr lang="de-DE" sz="1600" dirty="0" err="1"/>
                  <a:t>trap</a:t>
                </a:r>
                <a:r>
                  <a:rPr lang="de-DE" sz="1600" dirty="0"/>
                  <a:t> with </a:t>
                </a:r>
                <a:r>
                  <a:rPr lang="de-DE" sz="1600" dirty="0" err="1"/>
                  <a:t>frequencies</a:t>
                </a:r>
                <a:r>
                  <a:rPr lang="de-DE" sz="1600" dirty="0"/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≳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</a:rPr>
                        <m:t>≫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0518" y="3325774"/>
                <a:ext cx="4788532" cy="637482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t="-2885" b="-192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Down Arrow 19"/>
          <p:cNvSpPr/>
          <p:nvPr/>
        </p:nvSpPr>
        <p:spPr>
          <a:xfrm>
            <a:off x="2182430" y="1962124"/>
            <a:ext cx="242635" cy="20756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Down Arrow 20"/>
          <p:cNvSpPr/>
          <p:nvPr/>
        </p:nvSpPr>
        <p:spPr>
          <a:xfrm rot="10800000">
            <a:off x="2182430" y="2868228"/>
            <a:ext cx="242635" cy="20756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CasellaDiTesto 24"/>
          <p:cNvSpPr txBox="1"/>
          <p:nvPr/>
        </p:nvSpPr>
        <p:spPr>
          <a:xfrm>
            <a:off x="4788024" y="980728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it-IT" sz="1600" dirty="0"/>
              <a:t> </a:t>
            </a:r>
            <a:r>
              <a:rPr lang="it-IT" sz="1600" b="1" dirty="0" err="1"/>
              <a:t>Contact</a:t>
            </a:r>
            <a:r>
              <a:rPr lang="it-IT" sz="1600" b="1" dirty="0"/>
              <a:t> </a:t>
            </a:r>
            <a:r>
              <a:rPr lang="it-IT" sz="1600" b="1" dirty="0" err="1"/>
              <a:t>interactions</a:t>
            </a:r>
            <a:r>
              <a:rPr lang="it-IT" sz="1600" b="1" dirty="0"/>
              <a:t>  </a:t>
            </a:r>
            <a:r>
              <a:rPr lang="it-IT" sz="16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/>
              <p:cNvSpPr txBox="1"/>
              <p:nvPr/>
            </p:nvSpPr>
            <p:spPr>
              <a:xfrm>
                <a:off x="4860032" y="1268760"/>
                <a:ext cx="4032448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600" dirty="0"/>
                  <a:t>Parametrized by the  </a:t>
                </a:r>
              </a:p>
              <a:p>
                <a:pPr algn="ctr"/>
                <a:r>
                  <a:rPr lang="it-IT" sz="1600" dirty="0"/>
                  <a:t>s-</a:t>
                </a:r>
                <a:r>
                  <a:rPr lang="it-IT" sz="1600" dirty="0" err="1"/>
                  <a:t>wave</a:t>
                </a:r>
                <a:r>
                  <a:rPr lang="it-IT" sz="1600" dirty="0"/>
                  <a:t> </a:t>
                </a:r>
                <a:r>
                  <a:rPr lang="it-IT" sz="1600" dirty="0" err="1"/>
                  <a:t>scattering</a:t>
                </a:r>
                <a:r>
                  <a:rPr lang="it-IT" sz="1600" dirty="0"/>
                  <a:t> </a:t>
                </a:r>
                <a:r>
                  <a:rPr lang="it-IT" sz="1600" dirty="0" err="1"/>
                  <a:t>length</a:t>
                </a:r>
                <a:r>
                  <a:rPr lang="it-IT" sz="16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it-IT" dirty="0"/>
              </a:p>
              <a:p>
                <a:pPr algn="ctr"/>
                <a:r>
                  <a:rPr lang="it-IT" sz="1600" dirty="0">
                    <a:ea typeface="Cambria Math"/>
                  </a:rPr>
                  <a:t>⇒ </a:t>
                </a:r>
                <a:r>
                  <a:rPr lang="it-IT" sz="1600" dirty="0" err="1">
                    <a:solidFill>
                      <a:srgbClr val="FF0000"/>
                    </a:solidFill>
                    <a:ea typeface="Cambria Math"/>
                  </a:rPr>
                  <a:t>TUNABLE</a:t>
                </a:r>
                <a:r>
                  <a:rPr lang="it-IT" sz="1600" dirty="0">
                    <a:ea typeface="Cambria Math"/>
                  </a:rPr>
                  <a:t>  via </a:t>
                </a:r>
                <a:r>
                  <a:rPr lang="it-IT" sz="1600" i="1" dirty="0" err="1">
                    <a:ea typeface="Cambria Math"/>
                  </a:rPr>
                  <a:t>Feshbach</a:t>
                </a:r>
                <a:r>
                  <a:rPr lang="it-IT" sz="1600" dirty="0">
                    <a:ea typeface="Cambria Math"/>
                  </a:rPr>
                  <a:t> </a:t>
                </a:r>
                <a:r>
                  <a:rPr lang="it-IT" sz="1600" i="1" dirty="0" err="1">
                    <a:ea typeface="Cambria Math"/>
                  </a:rPr>
                  <a:t>resonances</a:t>
                </a:r>
                <a:endParaRPr lang="it-IT" sz="1600" i="1" dirty="0"/>
              </a:p>
            </p:txBody>
          </p:sp>
        </mc:Choice>
        <mc:Fallback xmlns="">
          <p:sp>
            <p:nvSpPr>
              <p:cNvPr id="26" name="CasellaDiTes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268760"/>
                <a:ext cx="4032448" cy="861774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t="-2128" b="-85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" descr="C:\Users\Giulia\Desktop\Seminario_I anno_Minardi\Seminario_CollisioniFredde_Minardi\Figure\F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2204864"/>
            <a:ext cx="3528392" cy="1760875"/>
          </a:xfrm>
          <a:prstGeom prst="rect">
            <a:avLst/>
          </a:prstGeom>
          <a:noFill/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4149080"/>
            <a:ext cx="232283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CasellaDiTesto 30"/>
          <p:cNvSpPr txBox="1"/>
          <p:nvPr/>
        </p:nvSpPr>
        <p:spPr>
          <a:xfrm>
            <a:off x="4644008" y="4787860"/>
            <a:ext cx="4392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it-IT" sz="1600" dirty="0"/>
              <a:t> </a:t>
            </a:r>
            <a:r>
              <a:rPr lang="it-IT" sz="1600" b="1" dirty="0" err="1"/>
              <a:t>DDI</a:t>
            </a:r>
            <a:r>
              <a:rPr lang="it-IT" sz="1600" b="1" dirty="0"/>
              <a:t> </a:t>
            </a:r>
            <a:r>
              <a:rPr lang="it-IT" sz="1600" dirty="0">
                <a:ea typeface="Cambria Math"/>
              </a:rPr>
              <a:t>⇒ </a:t>
            </a:r>
            <a:r>
              <a:rPr lang="it-IT" sz="1600" dirty="0" err="1">
                <a:solidFill>
                  <a:srgbClr val="FF0000"/>
                </a:solidFill>
                <a:ea typeface="Cambria Math"/>
              </a:rPr>
              <a:t>TUNABLE</a:t>
            </a:r>
            <a:r>
              <a:rPr lang="it-IT" sz="1600" dirty="0">
                <a:ea typeface="Cambria Math"/>
              </a:rPr>
              <a:t> via </a:t>
            </a:r>
            <a:r>
              <a:rPr lang="it-IT" sz="1600" dirty="0" err="1">
                <a:ea typeface="Cambria Math"/>
              </a:rPr>
              <a:t>external</a:t>
            </a:r>
            <a:r>
              <a:rPr lang="it-IT" sz="1600" dirty="0">
                <a:ea typeface="Cambria Math"/>
              </a:rPr>
              <a:t> </a:t>
            </a:r>
            <a:r>
              <a:rPr lang="it-IT" sz="1600" dirty="0" err="1">
                <a:ea typeface="Cambria Math"/>
              </a:rPr>
              <a:t>magnetic</a:t>
            </a:r>
            <a:r>
              <a:rPr lang="it-IT" sz="1600" dirty="0">
                <a:ea typeface="Cambria Math"/>
              </a:rPr>
              <a:t> </a:t>
            </a:r>
            <a:r>
              <a:rPr lang="it-IT" sz="1600" dirty="0" err="1">
                <a:ea typeface="Cambria Math"/>
              </a:rPr>
              <a:t>field</a:t>
            </a:r>
            <a:r>
              <a:rPr lang="it-IT" sz="1600" dirty="0">
                <a:ea typeface="Cambria Math"/>
              </a:rPr>
              <a:t> </a:t>
            </a:r>
            <a:endParaRPr lang="it-IT" sz="16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395536" y="1052736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/>
              <a:t>       BEC of typically 90,000 atoms with </a:t>
            </a:r>
            <a:r>
              <a:rPr lang="it-IT" sz="1600">
                <a:ea typeface="Cambria Math"/>
              </a:rPr>
              <a:t>~ 65 % of atoms in the condensate</a:t>
            </a:r>
            <a:r>
              <a:rPr lang="it-IT" sz="1600"/>
              <a:t> 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323528" y="105273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aseline="30000"/>
              <a:t>166</a:t>
            </a:r>
            <a:r>
              <a:rPr lang="it-IT" sz="1600"/>
              <a:t>Er </a:t>
            </a:r>
          </a:p>
        </p:txBody>
      </p:sp>
      <p:pic>
        <p:nvPicPr>
          <p:cNvPr id="8194" name="Picture 2" descr="C:\Users\Giulia\Desktop\PhD_dessertation\Immagini_ppt\Cattura3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6097" y="5157192"/>
            <a:ext cx="1368152" cy="723848"/>
          </a:xfrm>
          <a:prstGeom prst="rect">
            <a:avLst/>
          </a:prstGeom>
          <a:noFill/>
        </p:spPr>
      </p:pic>
      <p:cxnSp>
        <p:nvCxnSpPr>
          <p:cNvPr id="30" name="Connettore 2 29"/>
          <p:cNvCxnSpPr/>
          <p:nvPr/>
        </p:nvCxnSpPr>
        <p:spPr>
          <a:xfrm flipV="1">
            <a:off x="6876256" y="5157192"/>
            <a:ext cx="432048" cy="648072"/>
          </a:xfrm>
          <a:prstGeom prst="straightConnector1">
            <a:avLst/>
          </a:prstGeom>
          <a:ln w="349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7164288" y="5373216"/>
            <a:ext cx="1547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>
                <a:solidFill>
                  <a:srgbClr val="00B050"/>
                </a:solidFill>
              </a:rPr>
              <a:t>B</a:t>
            </a:r>
            <a:r>
              <a:rPr lang="it-IT" sz="2000" b="1" i="1" baseline="-25000">
                <a:solidFill>
                  <a:srgbClr val="00B050"/>
                </a:solidFill>
              </a:rPr>
              <a:t>ext</a:t>
            </a:r>
            <a:r>
              <a:rPr lang="it-IT" sz="2000" b="1" i="1">
                <a:solidFill>
                  <a:srgbClr val="00B050"/>
                </a:solidFill>
              </a:rPr>
              <a:t> </a:t>
            </a:r>
            <a:r>
              <a:rPr lang="it-IT" sz="1600">
                <a:solidFill>
                  <a:srgbClr val="00B050"/>
                </a:solidFill>
              </a:rPr>
              <a:t>controls</a:t>
            </a:r>
            <a:r>
              <a:rPr lang="it-IT" sz="1600" b="1" i="1">
                <a:solidFill>
                  <a:srgbClr val="00B050"/>
                </a:solidFill>
              </a:rPr>
              <a:t> </a:t>
            </a:r>
            <a:r>
              <a:rPr lang="it-IT" sz="1600" b="1" i="1">
                <a:solidFill>
                  <a:srgbClr val="00B050"/>
                </a:solidFill>
                <a:ea typeface="Cambria Math"/>
              </a:rPr>
              <a:t>𝛳</a:t>
            </a:r>
            <a:endParaRPr lang="it-IT" sz="1600" b="1" i="1" baseline="-250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232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+mj-lt"/>
              </a:rPr>
              <a:t>The </a:t>
            </a:r>
            <a:r>
              <a:rPr lang="it-IT" sz="2800" b="1" dirty="0" err="1">
                <a:latin typeface="+mj-lt"/>
              </a:rPr>
              <a:t>Er</a:t>
            </a:r>
            <a:r>
              <a:rPr lang="it-IT" sz="2800" b="1" dirty="0">
                <a:latin typeface="+mj-lt"/>
              </a:rPr>
              <a:t> </a:t>
            </a:r>
            <a:r>
              <a:rPr lang="it-IT" sz="2800" b="1" dirty="0" err="1">
                <a:latin typeface="+mj-lt"/>
              </a:rPr>
              <a:t>experiment</a:t>
            </a:r>
            <a:r>
              <a:rPr lang="it-IT" sz="2800" b="1" dirty="0">
                <a:latin typeface="+mj-lt"/>
              </a:rPr>
              <a:t> in Innsbruck - toolbox</a:t>
            </a:r>
            <a:endParaRPr lang="it-IT" sz="28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" name="Connettore 1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07504" y="661851"/>
            <a:ext cx="4392488" cy="34152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ounded Rectangle 10"/>
          <p:cNvSpPr/>
          <p:nvPr/>
        </p:nvSpPr>
        <p:spPr>
          <a:xfrm>
            <a:off x="4644008" y="661851"/>
            <a:ext cx="4392488" cy="60075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CasellaDiTesto 18"/>
          <p:cNvSpPr txBox="1"/>
          <p:nvPr/>
        </p:nvSpPr>
        <p:spPr>
          <a:xfrm>
            <a:off x="1582158" y="636390"/>
            <a:ext cx="1443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</a:rPr>
              <a:t>The </a:t>
            </a:r>
            <a:r>
              <a:rPr lang="it-IT" sz="2000" b="1" dirty="0" err="1">
                <a:solidFill>
                  <a:srgbClr val="0070C0"/>
                </a:solidFill>
              </a:rPr>
              <a:t>system</a:t>
            </a:r>
            <a:endParaRPr lang="it-IT" sz="2000" b="1" dirty="0">
              <a:solidFill>
                <a:srgbClr val="0070C0"/>
              </a:solidFill>
            </a:endParaRPr>
          </a:p>
        </p:txBody>
      </p:sp>
      <p:sp>
        <p:nvSpPr>
          <p:cNvPr id="14" name="CasellaDiTesto 18"/>
          <p:cNvSpPr txBox="1"/>
          <p:nvPr/>
        </p:nvSpPr>
        <p:spPr>
          <a:xfrm>
            <a:off x="5489347" y="636390"/>
            <a:ext cx="2701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0070C0"/>
                </a:solidFill>
              </a:rPr>
              <a:t>Control of </a:t>
            </a:r>
            <a:r>
              <a:rPr lang="it-IT" sz="2000" b="1" dirty="0" err="1">
                <a:solidFill>
                  <a:srgbClr val="0070C0"/>
                </a:solidFill>
              </a:rPr>
              <a:t>interactions</a:t>
            </a:r>
            <a:endParaRPr lang="it-IT" sz="2000" b="1" dirty="0">
              <a:solidFill>
                <a:srgbClr val="0070C0"/>
              </a:solidFill>
            </a:endParaRPr>
          </a:p>
        </p:txBody>
      </p:sp>
      <p:pic>
        <p:nvPicPr>
          <p:cNvPr id="18" name="Grafik 1"/>
          <p:cNvPicPr>
            <a:picLocks noChangeAspect="1"/>
          </p:cNvPicPr>
          <p:nvPr/>
        </p:nvPicPr>
        <p:blipFill rotWithShape="1">
          <a:blip r:embed="rId3" cstate="print"/>
          <a:srcRect l="78889" t="29512" r="6037" b="52079"/>
          <a:stretch/>
        </p:blipFill>
        <p:spPr>
          <a:xfrm>
            <a:off x="467544" y="1772816"/>
            <a:ext cx="3672408" cy="14415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-90518" y="3325774"/>
                <a:ext cx="4788532" cy="6374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1600" dirty="0" err="1"/>
                  <a:t>Elongated</a:t>
                </a:r>
                <a:r>
                  <a:rPr lang="de-DE" sz="1600" dirty="0"/>
                  <a:t> (</a:t>
                </a:r>
                <a:r>
                  <a:rPr lang="de-DE" sz="1600" i="1" dirty="0" err="1"/>
                  <a:t>cigar-shaped</a:t>
                </a:r>
                <a:r>
                  <a:rPr lang="de-DE" sz="1600" dirty="0"/>
                  <a:t>) </a:t>
                </a:r>
                <a:r>
                  <a:rPr lang="de-DE" sz="1600" dirty="0" err="1"/>
                  <a:t>trap</a:t>
                </a:r>
                <a:r>
                  <a:rPr lang="de-DE" sz="1600" dirty="0"/>
                  <a:t> with </a:t>
                </a:r>
                <a:r>
                  <a:rPr lang="de-DE" sz="1600" dirty="0" err="1"/>
                  <a:t>frequencies</a:t>
                </a:r>
                <a:r>
                  <a:rPr lang="de-DE" sz="1600" dirty="0"/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≳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</a:rPr>
                        <m:t>≫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0518" y="3325774"/>
                <a:ext cx="4788532" cy="637482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t="-2885" b="-192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Down Arrow 19"/>
          <p:cNvSpPr/>
          <p:nvPr/>
        </p:nvSpPr>
        <p:spPr>
          <a:xfrm>
            <a:off x="2182430" y="1962124"/>
            <a:ext cx="242635" cy="20756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Down Arrow 20"/>
          <p:cNvSpPr/>
          <p:nvPr/>
        </p:nvSpPr>
        <p:spPr>
          <a:xfrm rot="10800000">
            <a:off x="2182430" y="2868228"/>
            <a:ext cx="242635" cy="20756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CasellaDiTesto 24"/>
          <p:cNvSpPr txBox="1"/>
          <p:nvPr/>
        </p:nvSpPr>
        <p:spPr>
          <a:xfrm>
            <a:off x="4788024" y="980728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it-IT" sz="1600" dirty="0"/>
              <a:t> </a:t>
            </a:r>
            <a:r>
              <a:rPr lang="it-IT" sz="1600" b="1" dirty="0" err="1"/>
              <a:t>Contact</a:t>
            </a:r>
            <a:r>
              <a:rPr lang="it-IT" sz="1600" b="1" dirty="0"/>
              <a:t> </a:t>
            </a:r>
            <a:r>
              <a:rPr lang="it-IT" sz="1600" b="1" dirty="0" err="1"/>
              <a:t>interactions</a:t>
            </a:r>
            <a:r>
              <a:rPr lang="it-IT" sz="1600" b="1" dirty="0"/>
              <a:t>  </a:t>
            </a:r>
            <a:r>
              <a:rPr lang="it-IT" sz="16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/>
              <p:cNvSpPr txBox="1"/>
              <p:nvPr/>
            </p:nvSpPr>
            <p:spPr>
              <a:xfrm>
                <a:off x="4860032" y="1268760"/>
                <a:ext cx="4032448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600" dirty="0"/>
                  <a:t>Parametrized by the  </a:t>
                </a:r>
              </a:p>
              <a:p>
                <a:pPr algn="ctr"/>
                <a:r>
                  <a:rPr lang="it-IT" sz="1600" dirty="0"/>
                  <a:t>s-</a:t>
                </a:r>
                <a:r>
                  <a:rPr lang="it-IT" sz="1600" dirty="0" err="1"/>
                  <a:t>wave</a:t>
                </a:r>
                <a:r>
                  <a:rPr lang="it-IT" sz="1600" dirty="0"/>
                  <a:t> </a:t>
                </a:r>
                <a:r>
                  <a:rPr lang="it-IT" sz="1600" dirty="0" err="1"/>
                  <a:t>scattering</a:t>
                </a:r>
                <a:r>
                  <a:rPr lang="it-IT" sz="1600" dirty="0"/>
                  <a:t> </a:t>
                </a:r>
                <a:r>
                  <a:rPr lang="it-IT" sz="1600" dirty="0" err="1"/>
                  <a:t>length</a:t>
                </a:r>
                <a:r>
                  <a:rPr lang="it-IT" sz="16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it-IT" dirty="0"/>
              </a:p>
              <a:p>
                <a:pPr algn="ctr"/>
                <a:r>
                  <a:rPr lang="it-IT" sz="1600" dirty="0">
                    <a:ea typeface="Cambria Math"/>
                  </a:rPr>
                  <a:t>⇒ </a:t>
                </a:r>
                <a:r>
                  <a:rPr lang="it-IT" sz="1600" dirty="0" err="1">
                    <a:solidFill>
                      <a:srgbClr val="FF0000"/>
                    </a:solidFill>
                    <a:ea typeface="Cambria Math"/>
                  </a:rPr>
                  <a:t>TUNABLE</a:t>
                </a:r>
                <a:r>
                  <a:rPr lang="it-IT" sz="1600" dirty="0">
                    <a:ea typeface="Cambria Math"/>
                  </a:rPr>
                  <a:t>  via </a:t>
                </a:r>
                <a:r>
                  <a:rPr lang="it-IT" sz="1600" i="1" dirty="0" err="1">
                    <a:ea typeface="Cambria Math"/>
                  </a:rPr>
                  <a:t>Feshbach</a:t>
                </a:r>
                <a:r>
                  <a:rPr lang="it-IT" sz="1600" dirty="0">
                    <a:ea typeface="Cambria Math"/>
                  </a:rPr>
                  <a:t> </a:t>
                </a:r>
                <a:r>
                  <a:rPr lang="it-IT" sz="1600" i="1" dirty="0" err="1">
                    <a:ea typeface="Cambria Math"/>
                  </a:rPr>
                  <a:t>resonances</a:t>
                </a:r>
                <a:endParaRPr lang="it-IT" sz="1600" i="1" dirty="0"/>
              </a:p>
            </p:txBody>
          </p:sp>
        </mc:Choice>
        <mc:Fallback xmlns="">
          <p:sp>
            <p:nvSpPr>
              <p:cNvPr id="26" name="CasellaDiTes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268760"/>
                <a:ext cx="4032448" cy="861774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t="-2128" b="-85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" descr="C:\Users\Giulia\Desktop\Seminario_I anno_Minardi\Seminario_CollisioniFredde_Minardi\Figure\F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2204864"/>
            <a:ext cx="3528392" cy="1760875"/>
          </a:xfrm>
          <a:prstGeom prst="rect">
            <a:avLst/>
          </a:prstGeom>
          <a:noFill/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4149080"/>
            <a:ext cx="232283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CasellaDiTesto 30"/>
          <p:cNvSpPr txBox="1"/>
          <p:nvPr/>
        </p:nvSpPr>
        <p:spPr>
          <a:xfrm>
            <a:off x="4644008" y="4787860"/>
            <a:ext cx="4392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it-IT" sz="1600" dirty="0"/>
              <a:t> </a:t>
            </a:r>
            <a:r>
              <a:rPr lang="it-IT" sz="1600" b="1" dirty="0" err="1"/>
              <a:t>DDI</a:t>
            </a:r>
            <a:r>
              <a:rPr lang="it-IT" sz="1600" b="1" dirty="0"/>
              <a:t> </a:t>
            </a:r>
            <a:r>
              <a:rPr lang="it-IT" sz="1600" dirty="0">
                <a:ea typeface="Cambria Math"/>
              </a:rPr>
              <a:t>⇒ </a:t>
            </a:r>
            <a:r>
              <a:rPr lang="it-IT" sz="1600" dirty="0" err="1">
                <a:solidFill>
                  <a:srgbClr val="FF0000"/>
                </a:solidFill>
                <a:ea typeface="Cambria Math"/>
              </a:rPr>
              <a:t>TUNABLE</a:t>
            </a:r>
            <a:r>
              <a:rPr lang="it-IT" sz="1600" dirty="0">
                <a:ea typeface="Cambria Math"/>
              </a:rPr>
              <a:t> via </a:t>
            </a:r>
            <a:r>
              <a:rPr lang="it-IT" sz="1600" dirty="0" err="1">
                <a:ea typeface="Cambria Math"/>
              </a:rPr>
              <a:t>external</a:t>
            </a:r>
            <a:r>
              <a:rPr lang="it-IT" sz="1600" dirty="0">
                <a:ea typeface="Cambria Math"/>
              </a:rPr>
              <a:t> </a:t>
            </a:r>
            <a:r>
              <a:rPr lang="it-IT" sz="1600" dirty="0" err="1">
                <a:ea typeface="Cambria Math"/>
              </a:rPr>
              <a:t>magnetic</a:t>
            </a:r>
            <a:r>
              <a:rPr lang="it-IT" sz="1600" dirty="0">
                <a:ea typeface="Cambria Math"/>
              </a:rPr>
              <a:t> </a:t>
            </a:r>
            <a:r>
              <a:rPr lang="it-IT" sz="1600" dirty="0" err="1">
                <a:ea typeface="Cambria Math"/>
              </a:rPr>
              <a:t>field</a:t>
            </a:r>
            <a:r>
              <a:rPr lang="it-IT" sz="1600" dirty="0">
                <a:ea typeface="Cambria Math"/>
              </a:rPr>
              <a:t> </a:t>
            </a:r>
            <a:endParaRPr lang="it-IT" sz="1600" dirty="0"/>
          </a:p>
        </p:txBody>
      </p:sp>
      <p:sp>
        <p:nvSpPr>
          <p:cNvPr id="22" name="CasellaDiTesto 30"/>
          <p:cNvSpPr txBox="1"/>
          <p:nvPr/>
        </p:nvSpPr>
        <p:spPr>
          <a:xfrm>
            <a:off x="5094700" y="5973995"/>
            <a:ext cx="1421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err="1"/>
              <a:t>dipolar</a:t>
            </a:r>
            <a:r>
              <a:rPr lang="it-IT" sz="1600" b="1" dirty="0"/>
              <a:t> </a:t>
            </a:r>
            <a:r>
              <a:rPr lang="it-IT" sz="1600" b="1" dirty="0" err="1"/>
              <a:t>length</a:t>
            </a:r>
            <a:endParaRPr lang="it-IT" sz="1600" b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395536" y="1052736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/>
              <a:t>       BEC of typically 90,000 atoms with </a:t>
            </a:r>
            <a:r>
              <a:rPr lang="it-IT" sz="1600">
                <a:ea typeface="Cambria Math"/>
              </a:rPr>
              <a:t>~ 65 % of atoms in the condensate</a:t>
            </a:r>
            <a:r>
              <a:rPr lang="it-IT" sz="1600"/>
              <a:t> 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323528" y="105273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aseline="30000"/>
              <a:t>166</a:t>
            </a:r>
            <a:r>
              <a:rPr lang="it-IT" sz="1600"/>
              <a:t>Er </a:t>
            </a:r>
          </a:p>
        </p:txBody>
      </p:sp>
      <p:sp>
        <p:nvSpPr>
          <p:cNvPr id="32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113346" y="5392676"/>
            <a:ext cx="1384289" cy="555858"/>
          </a:xfrm>
          <a:prstGeom prst="rect">
            <a:avLst/>
          </a:prstGeom>
          <a:blipFill rotWithShape="0">
            <a:blip r:embed="rId8" cstate="print"/>
            <a:stretch>
              <a:fillRect/>
            </a:stretch>
          </a:blipFill>
        </p:spPr>
        <p:txBody>
          <a:bodyPr/>
          <a:lstStyle/>
          <a:p>
            <a:r>
              <a:rPr lang="de-DE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61356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+mj-lt"/>
              </a:rPr>
              <a:t>The </a:t>
            </a:r>
            <a:r>
              <a:rPr lang="it-IT" sz="2800" b="1" dirty="0" err="1">
                <a:latin typeface="+mj-lt"/>
              </a:rPr>
              <a:t>Er</a:t>
            </a:r>
            <a:r>
              <a:rPr lang="it-IT" sz="2800" b="1" dirty="0">
                <a:latin typeface="+mj-lt"/>
              </a:rPr>
              <a:t> </a:t>
            </a:r>
            <a:r>
              <a:rPr lang="it-IT" sz="2800" b="1" dirty="0" err="1">
                <a:latin typeface="+mj-lt"/>
              </a:rPr>
              <a:t>experiment</a:t>
            </a:r>
            <a:r>
              <a:rPr lang="it-IT" sz="2800" b="1" dirty="0">
                <a:latin typeface="+mj-lt"/>
              </a:rPr>
              <a:t> in Innsbruck - toolbox</a:t>
            </a:r>
            <a:endParaRPr lang="it-IT" sz="28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" name="Connettore 1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07504" y="661851"/>
            <a:ext cx="4392488" cy="34152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ounded Rectangle 10"/>
          <p:cNvSpPr/>
          <p:nvPr/>
        </p:nvSpPr>
        <p:spPr>
          <a:xfrm>
            <a:off x="4644008" y="661851"/>
            <a:ext cx="4392488" cy="60075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CasellaDiTesto 18"/>
          <p:cNvSpPr txBox="1"/>
          <p:nvPr/>
        </p:nvSpPr>
        <p:spPr>
          <a:xfrm>
            <a:off x="1582158" y="636390"/>
            <a:ext cx="1443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</a:rPr>
              <a:t>The </a:t>
            </a:r>
            <a:r>
              <a:rPr lang="it-IT" sz="2000" b="1" dirty="0" err="1">
                <a:solidFill>
                  <a:srgbClr val="0070C0"/>
                </a:solidFill>
              </a:rPr>
              <a:t>system</a:t>
            </a:r>
            <a:endParaRPr lang="it-IT" sz="2000" b="1" dirty="0">
              <a:solidFill>
                <a:srgbClr val="0070C0"/>
              </a:solidFill>
            </a:endParaRPr>
          </a:p>
        </p:txBody>
      </p:sp>
      <p:sp>
        <p:nvSpPr>
          <p:cNvPr id="14" name="CasellaDiTesto 18"/>
          <p:cNvSpPr txBox="1"/>
          <p:nvPr/>
        </p:nvSpPr>
        <p:spPr>
          <a:xfrm>
            <a:off x="5489347" y="636390"/>
            <a:ext cx="2701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0070C0"/>
                </a:solidFill>
              </a:rPr>
              <a:t>Control of </a:t>
            </a:r>
            <a:r>
              <a:rPr lang="it-IT" sz="2000" b="1" dirty="0" err="1">
                <a:solidFill>
                  <a:srgbClr val="0070C0"/>
                </a:solidFill>
              </a:rPr>
              <a:t>interactions</a:t>
            </a:r>
            <a:endParaRPr lang="it-IT" sz="2000" b="1" dirty="0">
              <a:solidFill>
                <a:srgbClr val="0070C0"/>
              </a:solidFill>
            </a:endParaRPr>
          </a:p>
        </p:txBody>
      </p:sp>
      <p:pic>
        <p:nvPicPr>
          <p:cNvPr id="18" name="Grafik 1"/>
          <p:cNvPicPr>
            <a:picLocks noChangeAspect="1"/>
          </p:cNvPicPr>
          <p:nvPr/>
        </p:nvPicPr>
        <p:blipFill rotWithShape="1">
          <a:blip r:embed="rId3" cstate="print"/>
          <a:srcRect l="78889" t="29512" r="6037" b="52079"/>
          <a:stretch/>
        </p:blipFill>
        <p:spPr>
          <a:xfrm>
            <a:off x="467544" y="1772816"/>
            <a:ext cx="3672408" cy="14415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-90518" y="3325774"/>
                <a:ext cx="4788532" cy="6374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1600" dirty="0" err="1"/>
                  <a:t>Elongated</a:t>
                </a:r>
                <a:r>
                  <a:rPr lang="de-DE" sz="1600" dirty="0"/>
                  <a:t> (</a:t>
                </a:r>
                <a:r>
                  <a:rPr lang="de-DE" sz="1600" i="1" dirty="0" err="1"/>
                  <a:t>cigar-shaped</a:t>
                </a:r>
                <a:r>
                  <a:rPr lang="de-DE" sz="1600" dirty="0"/>
                  <a:t>) </a:t>
                </a:r>
                <a:r>
                  <a:rPr lang="de-DE" sz="1600" dirty="0" err="1"/>
                  <a:t>trap</a:t>
                </a:r>
                <a:r>
                  <a:rPr lang="de-DE" sz="1600" dirty="0"/>
                  <a:t> with </a:t>
                </a:r>
                <a:r>
                  <a:rPr lang="de-DE" sz="1600" dirty="0" err="1"/>
                  <a:t>frequencies</a:t>
                </a:r>
                <a:r>
                  <a:rPr lang="de-DE" sz="1600" dirty="0"/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≳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</a:rPr>
                        <m:t>≫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0518" y="3325774"/>
                <a:ext cx="4788532" cy="637482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t="-2885" b="-192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Down Arrow 19"/>
          <p:cNvSpPr/>
          <p:nvPr/>
        </p:nvSpPr>
        <p:spPr>
          <a:xfrm>
            <a:off x="2182430" y="1962124"/>
            <a:ext cx="242635" cy="20756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Down Arrow 20"/>
          <p:cNvSpPr/>
          <p:nvPr/>
        </p:nvSpPr>
        <p:spPr>
          <a:xfrm rot="10800000">
            <a:off x="2182430" y="2868228"/>
            <a:ext cx="242635" cy="20756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CasellaDiTesto 24"/>
          <p:cNvSpPr txBox="1"/>
          <p:nvPr/>
        </p:nvSpPr>
        <p:spPr>
          <a:xfrm>
            <a:off x="4788024" y="980728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it-IT" sz="1600" dirty="0"/>
              <a:t> </a:t>
            </a:r>
            <a:r>
              <a:rPr lang="it-IT" sz="1600" b="1" dirty="0" err="1"/>
              <a:t>Contact</a:t>
            </a:r>
            <a:r>
              <a:rPr lang="it-IT" sz="1600" b="1" dirty="0"/>
              <a:t> </a:t>
            </a:r>
            <a:r>
              <a:rPr lang="it-IT" sz="1600" b="1" dirty="0" err="1"/>
              <a:t>interactions</a:t>
            </a:r>
            <a:r>
              <a:rPr lang="it-IT" sz="1600" b="1" dirty="0"/>
              <a:t>  </a:t>
            </a:r>
            <a:r>
              <a:rPr lang="it-IT" sz="16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/>
              <p:cNvSpPr txBox="1"/>
              <p:nvPr/>
            </p:nvSpPr>
            <p:spPr>
              <a:xfrm>
                <a:off x="4860032" y="1268760"/>
                <a:ext cx="4032448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600" dirty="0"/>
                  <a:t>Parametrized by the  </a:t>
                </a:r>
              </a:p>
              <a:p>
                <a:pPr algn="ctr"/>
                <a:r>
                  <a:rPr lang="it-IT" sz="1600" dirty="0"/>
                  <a:t>s-</a:t>
                </a:r>
                <a:r>
                  <a:rPr lang="it-IT" sz="1600" dirty="0" err="1"/>
                  <a:t>wave</a:t>
                </a:r>
                <a:r>
                  <a:rPr lang="it-IT" sz="1600" dirty="0"/>
                  <a:t> </a:t>
                </a:r>
                <a:r>
                  <a:rPr lang="it-IT" sz="1600" dirty="0" err="1"/>
                  <a:t>scattering</a:t>
                </a:r>
                <a:r>
                  <a:rPr lang="it-IT" sz="1600" dirty="0"/>
                  <a:t> </a:t>
                </a:r>
                <a:r>
                  <a:rPr lang="it-IT" sz="1600" dirty="0" err="1"/>
                  <a:t>length</a:t>
                </a:r>
                <a:r>
                  <a:rPr lang="it-IT" sz="16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it-IT" dirty="0"/>
              </a:p>
              <a:p>
                <a:pPr algn="ctr"/>
                <a:r>
                  <a:rPr lang="it-IT" sz="1600" dirty="0">
                    <a:ea typeface="Cambria Math"/>
                  </a:rPr>
                  <a:t>⇒ </a:t>
                </a:r>
                <a:r>
                  <a:rPr lang="it-IT" sz="1600" dirty="0" err="1">
                    <a:solidFill>
                      <a:srgbClr val="FF0000"/>
                    </a:solidFill>
                    <a:ea typeface="Cambria Math"/>
                  </a:rPr>
                  <a:t>TUNABLE</a:t>
                </a:r>
                <a:r>
                  <a:rPr lang="it-IT" sz="1600" dirty="0">
                    <a:ea typeface="Cambria Math"/>
                  </a:rPr>
                  <a:t>  via </a:t>
                </a:r>
                <a:r>
                  <a:rPr lang="it-IT" sz="1600" i="1" dirty="0" err="1">
                    <a:ea typeface="Cambria Math"/>
                  </a:rPr>
                  <a:t>Feshbach</a:t>
                </a:r>
                <a:r>
                  <a:rPr lang="it-IT" sz="1600" dirty="0">
                    <a:ea typeface="Cambria Math"/>
                  </a:rPr>
                  <a:t> </a:t>
                </a:r>
                <a:r>
                  <a:rPr lang="it-IT" sz="1600" i="1" dirty="0" err="1">
                    <a:ea typeface="Cambria Math"/>
                  </a:rPr>
                  <a:t>resonances</a:t>
                </a:r>
                <a:endParaRPr lang="it-IT" sz="1600" i="1" dirty="0"/>
              </a:p>
            </p:txBody>
          </p:sp>
        </mc:Choice>
        <mc:Fallback xmlns="">
          <p:sp>
            <p:nvSpPr>
              <p:cNvPr id="26" name="CasellaDiTes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268760"/>
                <a:ext cx="4032448" cy="861774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t="-2128" b="-85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" descr="C:\Users\Giulia\Desktop\Seminario_I anno_Minardi\Seminario_CollisioniFredde_Minardi\Figure\F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2204864"/>
            <a:ext cx="3528392" cy="1760875"/>
          </a:xfrm>
          <a:prstGeom prst="rect">
            <a:avLst/>
          </a:prstGeom>
          <a:noFill/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4149080"/>
            <a:ext cx="232283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CasellaDiTesto 30"/>
          <p:cNvSpPr txBox="1"/>
          <p:nvPr/>
        </p:nvSpPr>
        <p:spPr>
          <a:xfrm>
            <a:off x="4644008" y="4787860"/>
            <a:ext cx="4392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it-IT" sz="1600" dirty="0"/>
              <a:t> </a:t>
            </a:r>
            <a:r>
              <a:rPr lang="it-IT" sz="1600" b="1" dirty="0" err="1"/>
              <a:t>DDI</a:t>
            </a:r>
            <a:r>
              <a:rPr lang="it-IT" sz="1600" b="1" dirty="0"/>
              <a:t> </a:t>
            </a:r>
            <a:r>
              <a:rPr lang="it-IT" sz="1600" dirty="0">
                <a:ea typeface="Cambria Math"/>
              </a:rPr>
              <a:t>⇒ </a:t>
            </a:r>
            <a:r>
              <a:rPr lang="it-IT" sz="1600" dirty="0" err="1">
                <a:solidFill>
                  <a:srgbClr val="FF0000"/>
                </a:solidFill>
                <a:ea typeface="Cambria Math"/>
              </a:rPr>
              <a:t>TUNABLE</a:t>
            </a:r>
            <a:r>
              <a:rPr lang="it-IT" sz="1600" dirty="0">
                <a:ea typeface="Cambria Math"/>
              </a:rPr>
              <a:t> via </a:t>
            </a:r>
            <a:r>
              <a:rPr lang="it-IT" sz="1600" dirty="0" err="1">
                <a:ea typeface="Cambria Math"/>
              </a:rPr>
              <a:t>external</a:t>
            </a:r>
            <a:r>
              <a:rPr lang="it-IT" sz="1600" dirty="0">
                <a:ea typeface="Cambria Math"/>
              </a:rPr>
              <a:t> </a:t>
            </a:r>
            <a:r>
              <a:rPr lang="it-IT" sz="1600" dirty="0" err="1">
                <a:ea typeface="Cambria Math"/>
              </a:rPr>
              <a:t>magnetic</a:t>
            </a:r>
            <a:r>
              <a:rPr lang="it-IT" sz="1600" dirty="0">
                <a:ea typeface="Cambria Math"/>
              </a:rPr>
              <a:t> </a:t>
            </a:r>
            <a:r>
              <a:rPr lang="it-IT" sz="1600" dirty="0" err="1">
                <a:ea typeface="Cambria Math"/>
              </a:rPr>
              <a:t>field</a:t>
            </a:r>
            <a:r>
              <a:rPr lang="it-IT" sz="1600" dirty="0">
                <a:ea typeface="Cambria Math"/>
              </a:rPr>
              <a:t> </a:t>
            </a:r>
            <a:endParaRPr lang="it-IT" sz="1600" dirty="0"/>
          </a:p>
        </p:txBody>
      </p:sp>
      <p:sp>
        <p:nvSpPr>
          <p:cNvPr id="22" name="CasellaDiTesto 30"/>
          <p:cNvSpPr txBox="1"/>
          <p:nvPr/>
        </p:nvSpPr>
        <p:spPr>
          <a:xfrm>
            <a:off x="5094700" y="5973995"/>
            <a:ext cx="1421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err="1"/>
              <a:t>dipolar</a:t>
            </a:r>
            <a:r>
              <a:rPr lang="it-IT" sz="1600" b="1" dirty="0"/>
              <a:t> </a:t>
            </a:r>
            <a:r>
              <a:rPr lang="it-IT" sz="1600" b="1" dirty="0" err="1"/>
              <a:t>length</a:t>
            </a:r>
            <a:endParaRPr lang="it-IT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218334" y="5428112"/>
                <a:ext cx="1043619" cy="521168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𝑑𝑑</m:t>
                          </m:r>
                        </m:sub>
                      </m:sSub>
                      <m:r>
                        <a:rPr lang="de-DE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𝑑𝑑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334" y="5428112"/>
                <a:ext cx="1043619" cy="521168"/>
              </a:xfrm>
              <a:prstGeom prst="rect">
                <a:avLst/>
              </a:prstGeom>
              <a:blipFill rotWithShape="0">
                <a:blip r:embed="rId8" cstate="print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asellaDiTesto 30"/>
          <p:cNvSpPr txBox="1"/>
          <p:nvPr/>
        </p:nvSpPr>
        <p:spPr>
          <a:xfrm>
            <a:off x="6808579" y="5943047"/>
            <a:ext cx="1863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70C0"/>
                </a:solidFill>
              </a:rPr>
              <a:t>Relative </a:t>
            </a:r>
            <a:r>
              <a:rPr lang="it-IT" sz="1600" b="1" dirty="0" err="1">
                <a:solidFill>
                  <a:srgbClr val="0070C0"/>
                </a:solidFill>
              </a:rPr>
              <a:t>interaction</a:t>
            </a:r>
            <a:r>
              <a:rPr lang="it-IT" sz="1600" b="1" dirty="0">
                <a:solidFill>
                  <a:srgbClr val="0070C0"/>
                </a:solidFill>
              </a:rPr>
              <a:t> </a:t>
            </a:r>
            <a:r>
              <a:rPr lang="it-IT" sz="1600" b="1" dirty="0" err="1">
                <a:solidFill>
                  <a:srgbClr val="0070C0"/>
                </a:solidFill>
              </a:rPr>
              <a:t>strength</a:t>
            </a:r>
            <a:endParaRPr lang="it-IT" sz="1600" b="1" dirty="0">
              <a:solidFill>
                <a:srgbClr val="0070C0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395536" y="1052736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/>
              <a:t>       BEC of typically 90,000 atoms with </a:t>
            </a:r>
            <a:r>
              <a:rPr lang="it-IT" sz="1600">
                <a:ea typeface="Cambria Math"/>
              </a:rPr>
              <a:t>~ 65 % of atoms in the condensate</a:t>
            </a:r>
            <a:r>
              <a:rPr lang="it-IT" sz="1600"/>
              <a:t> 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323528" y="105273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aseline="30000"/>
              <a:t>166</a:t>
            </a:r>
            <a:r>
              <a:rPr lang="it-IT" sz="1600"/>
              <a:t>Er </a:t>
            </a:r>
          </a:p>
        </p:txBody>
      </p:sp>
      <p:sp>
        <p:nvSpPr>
          <p:cNvPr id="32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113346" y="5392676"/>
            <a:ext cx="1384289" cy="555858"/>
          </a:xfrm>
          <a:prstGeom prst="rect">
            <a:avLst/>
          </a:prstGeom>
          <a:blipFill rotWithShape="0">
            <a:blip r:embed="rId9" cstate="print"/>
            <a:stretch>
              <a:fillRect/>
            </a:stretch>
          </a:blipFill>
        </p:spPr>
        <p:txBody>
          <a:bodyPr/>
          <a:lstStyle/>
          <a:p>
            <a:r>
              <a:rPr lang="de-DE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61356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+mj-lt"/>
              </a:rPr>
              <a:t>The </a:t>
            </a:r>
            <a:r>
              <a:rPr lang="it-IT" sz="2800" b="1" dirty="0" err="1">
                <a:latin typeface="+mj-lt"/>
              </a:rPr>
              <a:t>Er</a:t>
            </a:r>
            <a:r>
              <a:rPr lang="it-IT" sz="2800" b="1" dirty="0">
                <a:latin typeface="+mj-lt"/>
              </a:rPr>
              <a:t> </a:t>
            </a:r>
            <a:r>
              <a:rPr lang="it-IT" sz="2800" b="1" dirty="0" err="1">
                <a:latin typeface="+mj-lt"/>
              </a:rPr>
              <a:t>experiment</a:t>
            </a:r>
            <a:r>
              <a:rPr lang="it-IT" sz="2800" b="1" dirty="0">
                <a:latin typeface="+mj-lt"/>
              </a:rPr>
              <a:t> in Innsbruck - toolbox</a:t>
            </a:r>
            <a:endParaRPr lang="it-IT" sz="28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" name="Connettore 1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07504" y="661851"/>
            <a:ext cx="4392488" cy="34152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ounded Rectangle 10"/>
          <p:cNvSpPr/>
          <p:nvPr/>
        </p:nvSpPr>
        <p:spPr>
          <a:xfrm>
            <a:off x="4644008" y="661851"/>
            <a:ext cx="4392488" cy="60075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CasellaDiTesto 18"/>
          <p:cNvSpPr txBox="1"/>
          <p:nvPr/>
        </p:nvSpPr>
        <p:spPr>
          <a:xfrm>
            <a:off x="1582158" y="636390"/>
            <a:ext cx="1443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</a:rPr>
              <a:t>The </a:t>
            </a:r>
            <a:r>
              <a:rPr lang="it-IT" sz="2000" b="1" dirty="0" err="1">
                <a:solidFill>
                  <a:srgbClr val="0070C0"/>
                </a:solidFill>
              </a:rPr>
              <a:t>system</a:t>
            </a:r>
            <a:endParaRPr lang="it-IT" sz="2000" b="1" dirty="0">
              <a:solidFill>
                <a:srgbClr val="0070C0"/>
              </a:solidFill>
            </a:endParaRPr>
          </a:p>
        </p:txBody>
      </p:sp>
      <p:sp>
        <p:nvSpPr>
          <p:cNvPr id="14" name="CasellaDiTesto 18"/>
          <p:cNvSpPr txBox="1"/>
          <p:nvPr/>
        </p:nvSpPr>
        <p:spPr>
          <a:xfrm>
            <a:off x="5489347" y="636390"/>
            <a:ext cx="2701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0070C0"/>
                </a:solidFill>
              </a:rPr>
              <a:t>Control of </a:t>
            </a:r>
            <a:r>
              <a:rPr lang="it-IT" sz="2000" b="1" dirty="0" err="1">
                <a:solidFill>
                  <a:srgbClr val="0070C0"/>
                </a:solidFill>
              </a:rPr>
              <a:t>interactions</a:t>
            </a:r>
            <a:endParaRPr lang="it-IT" sz="2000" b="1" dirty="0">
              <a:solidFill>
                <a:srgbClr val="0070C0"/>
              </a:solidFill>
            </a:endParaRPr>
          </a:p>
        </p:txBody>
      </p:sp>
      <p:pic>
        <p:nvPicPr>
          <p:cNvPr id="18" name="Grafik 1"/>
          <p:cNvPicPr>
            <a:picLocks noChangeAspect="1"/>
          </p:cNvPicPr>
          <p:nvPr/>
        </p:nvPicPr>
        <p:blipFill rotWithShape="1">
          <a:blip r:embed="rId3" cstate="print"/>
          <a:srcRect l="78889" t="29512" r="6037" b="52079"/>
          <a:stretch/>
        </p:blipFill>
        <p:spPr>
          <a:xfrm>
            <a:off x="467544" y="1772816"/>
            <a:ext cx="3672408" cy="14415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-90518" y="3325774"/>
                <a:ext cx="4788532" cy="6374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1600" dirty="0" err="1"/>
                  <a:t>Elongated</a:t>
                </a:r>
                <a:r>
                  <a:rPr lang="de-DE" sz="1600" dirty="0"/>
                  <a:t> (</a:t>
                </a:r>
                <a:r>
                  <a:rPr lang="de-DE" sz="1600" i="1" dirty="0" err="1"/>
                  <a:t>cigar-shaped</a:t>
                </a:r>
                <a:r>
                  <a:rPr lang="de-DE" sz="1600" dirty="0"/>
                  <a:t>) </a:t>
                </a:r>
                <a:r>
                  <a:rPr lang="de-DE" sz="1600" dirty="0" err="1"/>
                  <a:t>trap</a:t>
                </a:r>
                <a:r>
                  <a:rPr lang="de-DE" sz="1600" dirty="0"/>
                  <a:t> with </a:t>
                </a:r>
                <a:r>
                  <a:rPr lang="de-DE" sz="1600" dirty="0" err="1"/>
                  <a:t>frequencies</a:t>
                </a:r>
                <a:r>
                  <a:rPr lang="de-DE" sz="1600" dirty="0"/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≳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</a:rPr>
                        <m:t>≫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0518" y="3325774"/>
                <a:ext cx="4788532" cy="637482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t="-2885" b="-192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Down Arrow 19"/>
          <p:cNvSpPr/>
          <p:nvPr/>
        </p:nvSpPr>
        <p:spPr>
          <a:xfrm>
            <a:off x="2182430" y="1962124"/>
            <a:ext cx="242635" cy="20756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Down Arrow 20"/>
          <p:cNvSpPr/>
          <p:nvPr/>
        </p:nvSpPr>
        <p:spPr>
          <a:xfrm rot="10800000">
            <a:off x="2182430" y="2868228"/>
            <a:ext cx="242635" cy="20756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CasellaDiTesto 24"/>
          <p:cNvSpPr txBox="1"/>
          <p:nvPr/>
        </p:nvSpPr>
        <p:spPr>
          <a:xfrm>
            <a:off x="4788024" y="980728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it-IT" sz="1600" dirty="0"/>
              <a:t> </a:t>
            </a:r>
            <a:r>
              <a:rPr lang="it-IT" sz="1600" b="1" dirty="0" err="1"/>
              <a:t>Contact</a:t>
            </a:r>
            <a:r>
              <a:rPr lang="it-IT" sz="1600" b="1" dirty="0"/>
              <a:t> </a:t>
            </a:r>
            <a:r>
              <a:rPr lang="it-IT" sz="1600" b="1" dirty="0" err="1"/>
              <a:t>interactions</a:t>
            </a:r>
            <a:r>
              <a:rPr lang="it-IT" sz="1600" b="1" dirty="0"/>
              <a:t>  </a:t>
            </a:r>
            <a:r>
              <a:rPr lang="it-IT" sz="1600" dirty="0"/>
              <a:t> </a:t>
            </a:r>
          </a:p>
        </p:txBody>
      </p:sp>
      <p:pic>
        <p:nvPicPr>
          <p:cNvPr id="28" name="Picture 2" descr="C:\Users\Giulia\Desktop\Seminario_I anno_Minardi\Seminario_CollisioniFredde_Minardi\Figure\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204864"/>
            <a:ext cx="3528392" cy="1760875"/>
          </a:xfrm>
          <a:prstGeom prst="rect">
            <a:avLst/>
          </a:prstGeom>
          <a:noFill/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149080"/>
            <a:ext cx="232283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ounded Rectangle 11"/>
          <p:cNvSpPr/>
          <p:nvPr/>
        </p:nvSpPr>
        <p:spPr>
          <a:xfrm>
            <a:off x="109708" y="4221601"/>
            <a:ext cx="4390283" cy="244775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CasellaDiTesto 18"/>
          <p:cNvSpPr txBox="1"/>
          <p:nvPr/>
        </p:nvSpPr>
        <p:spPr>
          <a:xfrm>
            <a:off x="899592" y="4221088"/>
            <a:ext cx="2701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0070C0"/>
                </a:solidFill>
              </a:rPr>
              <a:t>Time-of-</a:t>
            </a:r>
            <a:r>
              <a:rPr lang="it-IT" sz="2000" b="1" dirty="0" err="1">
                <a:solidFill>
                  <a:srgbClr val="0070C0"/>
                </a:solidFill>
              </a:rPr>
              <a:t>flight</a:t>
            </a:r>
            <a:r>
              <a:rPr lang="it-IT" sz="2000" b="1" dirty="0">
                <a:solidFill>
                  <a:srgbClr val="0070C0"/>
                </a:solidFill>
              </a:rPr>
              <a:t> </a:t>
            </a:r>
            <a:r>
              <a:rPr lang="it-IT" sz="2000" b="1" dirty="0" err="1">
                <a:solidFill>
                  <a:srgbClr val="0070C0"/>
                </a:solidFill>
              </a:rPr>
              <a:t>imaging</a:t>
            </a:r>
            <a:endParaRPr lang="it-IT" sz="2000" b="1" dirty="0">
              <a:solidFill>
                <a:srgbClr val="0070C0"/>
              </a:solidFill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2051720" y="4653136"/>
            <a:ext cx="2592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Absorption</a:t>
            </a:r>
            <a:r>
              <a:rPr lang="it-IT" dirty="0"/>
              <a:t> </a:t>
            </a:r>
            <a:r>
              <a:rPr lang="it-IT" dirty="0" err="1"/>
              <a:t>imaging</a:t>
            </a:r>
            <a:r>
              <a:rPr lang="it-IT" dirty="0"/>
              <a:t> of </a:t>
            </a:r>
            <a:r>
              <a:rPr lang="it-IT"/>
              <a:t>the  freely </a:t>
            </a:r>
            <a:r>
              <a:rPr lang="it-IT" dirty="0" err="1"/>
              <a:t>expanding</a:t>
            </a:r>
            <a:r>
              <a:rPr lang="it-IT" dirty="0"/>
              <a:t> </a:t>
            </a:r>
            <a:r>
              <a:rPr lang="it-IT" dirty="0" err="1"/>
              <a:t>cloud</a:t>
            </a:r>
            <a:r>
              <a:rPr lang="it-IT" dirty="0"/>
              <a:t> </a:t>
            </a:r>
          </a:p>
          <a:p>
            <a:pPr algn="ctr"/>
            <a:r>
              <a:rPr lang="it-IT" dirty="0"/>
              <a:t>(</a:t>
            </a:r>
            <a:r>
              <a:rPr lang="it-IT" dirty="0" err="1"/>
              <a:t>after</a:t>
            </a:r>
            <a:r>
              <a:rPr lang="it-IT" dirty="0"/>
              <a:t> </a:t>
            </a:r>
            <a:r>
              <a:rPr lang="it-IT" dirty="0" err="1"/>
              <a:t>switching</a:t>
            </a:r>
            <a:r>
              <a:rPr lang="it-IT" dirty="0"/>
              <a:t> off the </a:t>
            </a:r>
            <a:r>
              <a:rPr lang="it-IT" dirty="0" err="1"/>
              <a:t>trap</a:t>
            </a:r>
            <a:r>
              <a:rPr lang="it-IT" dirty="0"/>
              <a:t>)</a:t>
            </a:r>
            <a:endParaRPr lang="it-IT" i="1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3059832" y="602128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Cambria Math"/>
                <a:ea typeface="Cambria Math"/>
              </a:rPr>
              <a:t>⇓</a:t>
            </a:r>
            <a:endParaRPr lang="it-IT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-36512" y="630002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>
                <a:solidFill>
                  <a:srgbClr val="FF0000"/>
                </a:solidFill>
              </a:rPr>
              <a:t>Map</a:t>
            </a:r>
            <a:r>
              <a:rPr lang="it-IT" b="1" dirty="0">
                <a:solidFill>
                  <a:srgbClr val="FF0000"/>
                </a:solidFill>
              </a:rPr>
              <a:t> the in-</a:t>
            </a:r>
            <a:r>
              <a:rPr lang="it-IT" b="1" dirty="0" err="1">
                <a:solidFill>
                  <a:srgbClr val="FF0000"/>
                </a:solidFill>
              </a:rPr>
              <a:t>trap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momentum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distribution</a:t>
            </a:r>
            <a:r>
              <a:rPr lang="it-IT" b="1" dirty="0">
                <a:solidFill>
                  <a:srgbClr val="FF0000"/>
                </a:solidFill>
              </a:rPr>
              <a:t>!</a:t>
            </a:r>
            <a:endParaRPr lang="it-IT" b="1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sellaDiTesto 25"/>
              <p:cNvSpPr txBox="1"/>
              <p:nvPr/>
            </p:nvSpPr>
            <p:spPr>
              <a:xfrm>
                <a:off x="4860032" y="1268760"/>
                <a:ext cx="4032448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600" dirty="0"/>
                  <a:t>Parametrized by the  </a:t>
                </a:r>
              </a:p>
              <a:p>
                <a:pPr algn="ctr"/>
                <a:r>
                  <a:rPr lang="it-IT" sz="1600" dirty="0"/>
                  <a:t>s-</a:t>
                </a:r>
                <a:r>
                  <a:rPr lang="it-IT" sz="1600" dirty="0" err="1"/>
                  <a:t>wave</a:t>
                </a:r>
                <a:r>
                  <a:rPr lang="it-IT" sz="1600" dirty="0"/>
                  <a:t> </a:t>
                </a:r>
                <a:r>
                  <a:rPr lang="it-IT" sz="1600" dirty="0" err="1"/>
                  <a:t>scattering</a:t>
                </a:r>
                <a:r>
                  <a:rPr lang="it-IT" sz="1600" dirty="0"/>
                  <a:t> </a:t>
                </a:r>
                <a:r>
                  <a:rPr lang="it-IT" sz="1600" dirty="0" err="1"/>
                  <a:t>length</a:t>
                </a:r>
                <a:r>
                  <a:rPr lang="it-IT" sz="16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it-IT" dirty="0"/>
              </a:p>
              <a:p>
                <a:pPr algn="ctr"/>
                <a:r>
                  <a:rPr lang="it-IT" sz="1600" dirty="0">
                    <a:ea typeface="Cambria Math"/>
                  </a:rPr>
                  <a:t>⇒ </a:t>
                </a:r>
                <a:r>
                  <a:rPr lang="it-IT" sz="1600" dirty="0" err="1">
                    <a:solidFill>
                      <a:srgbClr val="FF0000"/>
                    </a:solidFill>
                    <a:ea typeface="Cambria Math"/>
                  </a:rPr>
                  <a:t>TUNABLE</a:t>
                </a:r>
                <a:r>
                  <a:rPr lang="it-IT" sz="1600" dirty="0">
                    <a:ea typeface="Cambria Math"/>
                  </a:rPr>
                  <a:t>  via </a:t>
                </a:r>
                <a:r>
                  <a:rPr lang="it-IT" sz="1600" i="1" dirty="0" err="1">
                    <a:ea typeface="Cambria Math"/>
                  </a:rPr>
                  <a:t>Feshbach</a:t>
                </a:r>
                <a:r>
                  <a:rPr lang="it-IT" sz="1600" dirty="0">
                    <a:ea typeface="Cambria Math"/>
                  </a:rPr>
                  <a:t> </a:t>
                </a:r>
                <a:r>
                  <a:rPr lang="it-IT" sz="1600" i="1" dirty="0" err="1">
                    <a:ea typeface="Cambria Math"/>
                  </a:rPr>
                  <a:t>resonances</a:t>
                </a:r>
                <a:endParaRPr lang="it-IT" sz="1600" i="1" dirty="0"/>
              </a:p>
            </p:txBody>
          </p:sp>
        </mc:Choice>
        <mc:Fallback xmlns="">
          <p:sp>
            <p:nvSpPr>
              <p:cNvPr id="31" name="CasellaDiTes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268760"/>
                <a:ext cx="4032448" cy="861774"/>
              </a:xfrm>
              <a:prstGeom prst="rect">
                <a:avLst/>
              </a:prstGeom>
              <a:blipFill rotWithShape="0">
                <a:blip r:embed="rId7" cstate="print"/>
                <a:stretch>
                  <a:fillRect t="-2128" b="-85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CasellaDiTesto 30"/>
          <p:cNvSpPr txBox="1"/>
          <p:nvPr/>
        </p:nvSpPr>
        <p:spPr>
          <a:xfrm>
            <a:off x="4644008" y="4787860"/>
            <a:ext cx="4392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it-IT" sz="1600" dirty="0"/>
              <a:t> </a:t>
            </a:r>
            <a:r>
              <a:rPr lang="it-IT" sz="1600" b="1" dirty="0" err="1"/>
              <a:t>DDI</a:t>
            </a:r>
            <a:r>
              <a:rPr lang="it-IT" sz="1600" b="1" dirty="0"/>
              <a:t> </a:t>
            </a:r>
            <a:r>
              <a:rPr lang="it-IT" sz="1600" dirty="0">
                <a:ea typeface="Cambria Math"/>
              </a:rPr>
              <a:t>⇒ </a:t>
            </a:r>
            <a:r>
              <a:rPr lang="it-IT" sz="1600" dirty="0" err="1">
                <a:solidFill>
                  <a:srgbClr val="FF0000"/>
                </a:solidFill>
                <a:ea typeface="Cambria Math"/>
              </a:rPr>
              <a:t>TUNABLE</a:t>
            </a:r>
            <a:r>
              <a:rPr lang="it-IT" sz="1600" dirty="0">
                <a:ea typeface="Cambria Math"/>
              </a:rPr>
              <a:t> via </a:t>
            </a:r>
            <a:r>
              <a:rPr lang="it-IT" sz="1600" dirty="0" err="1">
                <a:ea typeface="Cambria Math"/>
              </a:rPr>
              <a:t>external</a:t>
            </a:r>
            <a:r>
              <a:rPr lang="it-IT" sz="1600" dirty="0">
                <a:ea typeface="Cambria Math"/>
              </a:rPr>
              <a:t> </a:t>
            </a:r>
            <a:r>
              <a:rPr lang="it-IT" sz="1600" dirty="0" err="1">
                <a:ea typeface="Cambria Math"/>
              </a:rPr>
              <a:t>magnetic</a:t>
            </a:r>
            <a:r>
              <a:rPr lang="it-IT" sz="1600" dirty="0">
                <a:ea typeface="Cambria Math"/>
              </a:rPr>
              <a:t> </a:t>
            </a:r>
            <a:r>
              <a:rPr lang="it-IT" sz="1600" dirty="0" err="1">
                <a:ea typeface="Cambria Math"/>
              </a:rPr>
              <a:t>field</a:t>
            </a:r>
            <a:r>
              <a:rPr lang="it-IT" sz="1600" dirty="0">
                <a:ea typeface="Cambria Math"/>
              </a:rPr>
              <a:t> </a:t>
            </a:r>
            <a:endParaRPr lang="it-IT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113346" y="5392676"/>
                <a:ext cx="1384289" cy="55585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𝑑𝑑</m:t>
                          </m:r>
                        </m:sub>
                      </m:sSub>
                      <m:r>
                        <a:rPr lang="de-DE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de-D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3346" y="5392676"/>
                <a:ext cx="1384289" cy="555858"/>
              </a:xfrm>
              <a:prstGeom prst="rect">
                <a:avLst/>
              </a:prstGeom>
              <a:blipFill rotWithShape="0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asellaDiTesto 30"/>
          <p:cNvSpPr txBox="1"/>
          <p:nvPr/>
        </p:nvSpPr>
        <p:spPr>
          <a:xfrm>
            <a:off x="5094700" y="5973995"/>
            <a:ext cx="1421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err="1"/>
              <a:t>dipolar</a:t>
            </a:r>
            <a:r>
              <a:rPr lang="it-IT" sz="1600" b="1" dirty="0"/>
              <a:t> </a:t>
            </a:r>
            <a:r>
              <a:rPr lang="it-IT" sz="1600" b="1" dirty="0" err="1"/>
              <a:t>length</a:t>
            </a:r>
            <a:endParaRPr lang="it-IT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218334" y="5428112"/>
                <a:ext cx="1043619" cy="521168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𝑑𝑑</m:t>
                          </m:r>
                        </m:sub>
                      </m:sSub>
                      <m:r>
                        <a:rPr lang="de-DE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𝑑𝑑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334" y="5428112"/>
                <a:ext cx="1043619" cy="521168"/>
              </a:xfrm>
              <a:prstGeom prst="rect">
                <a:avLst/>
              </a:prstGeom>
              <a:blipFill rotWithShape="0">
                <a:blip r:embed="rId9" cstate="print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CasellaDiTesto 30"/>
          <p:cNvSpPr txBox="1"/>
          <p:nvPr/>
        </p:nvSpPr>
        <p:spPr>
          <a:xfrm>
            <a:off x="6808579" y="5943047"/>
            <a:ext cx="1863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70C0"/>
                </a:solidFill>
              </a:rPr>
              <a:t>Relative </a:t>
            </a:r>
            <a:r>
              <a:rPr lang="it-IT" sz="1600" b="1" dirty="0" err="1">
                <a:solidFill>
                  <a:srgbClr val="0070C0"/>
                </a:solidFill>
              </a:rPr>
              <a:t>interaction</a:t>
            </a:r>
            <a:r>
              <a:rPr lang="it-IT" sz="1600" b="1" dirty="0">
                <a:solidFill>
                  <a:srgbClr val="0070C0"/>
                </a:solidFill>
              </a:rPr>
              <a:t> </a:t>
            </a:r>
            <a:r>
              <a:rPr lang="it-IT" sz="1600" b="1" dirty="0" err="1">
                <a:solidFill>
                  <a:srgbClr val="0070C0"/>
                </a:solidFill>
              </a:rPr>
              <a:t>strength</a:t>
            </a:r>
            <a:endParaRPr lang="it-IT" sz="1600" b="1" dirty="0">
              <a:solidFill>
                <a:srgbClr val="0070C0"/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395536" y="1052736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/>
              <a:t>       BEC of typically 90,000 atoms with </a:t>
            </a:r>
            <a:r>
              <a:rPr lang="it-IT" sz="1600">
                <a:ea typeface="Cambria Math"/>
              </a:rPr>
              <a:t>~ 65 % of atoms in the condensate</a:t>
            </a:r>
            <a:r>
              <a:rPr lang="it-IT" sz="1600"/>
              <a:t> 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323528" y="105273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aseline="30000"/>
              <a:t>166</a:t>
            </a:r>
            <a:r>
              <a:rPr lang="it-IT" sz="1600"/>
              <a:t>Er </a:t>
            </a:r>
          </a:p>
        </p:txBody>
      </p:sp>
      <p:pic>
        <p:nvPicPr>
          <p:cNvPr id="4098" name="Picture 2" descr="C:\Users\Giulia\Desktop\PhD_dessertation\Immagini_ppt\AbsImg_schem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4666141"/>
            <a:ext cx="2016223" cy="1571171"/>
          </a:xfrm>
          <a:prstGeom prst="rect">
            <a:avLst/>
          </a:prstGeom>
          <a:noFill/>
        </p:spPr>
      </p:pic>
      <p:cxnSp>
        <p:nvCxnSpPr>
          <p:cNvPr id="46" name="Connettore 2 45"/>
          <p:cNvCxnSpPr/>
          <p:nvPr/>
        </p:nvCxnSpPr>
        <p:spPr>
          <a:xfrm>
            <a:off x="755576" y="4797152"/>
            <a:ext cx="0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36"/>
          <p:cNvSpPr txBox="1"/>
          <p:nvPr/>
        </p:nvSpPr>
        <p:spPr>
          <a:xfrm rot="16200000">
            <a:off x="194711" y="4890835"/>
            <a:ext cx="783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393323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1 1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baseline="30000" dirty="0" err="1">
                <a:latin typeface="+mj-lt"/>
              </a:rPr>
              <a:t>4</a:t>
            </a:r>
            <a:r>
              <a:rPr lang="it-IT" sz="2800" b="1" dirty="0" err="1"/>
              <a:t>He</a:t>
            </a:r>
            <a:r>
              <a:rPr lang="it-IT" sz="2800" b="1" dirty="0"/>
              <a:t> </a:t>
            </a:r>
            <a:r>
              <a:rPr lang="it-IT" sz="2800" b="1" dirty="0" err="1"/>
              <a:t>at</a:t>
            </a:r>
            <a:r>
              <a:rPr lang="it-IT" sz="2800" b="1" dirty="0"/>
              <a:t> T </a:t>
            </a:r>
            <a:r>
              <a:rPr lang="it-IT" sz="2800" b="1" dirty="0">
                <a:ea typeface="Cambria Math"/>
              </a:rPr>
              <a:t>≈ 0</a:t>
            </a:r>
            <a:endParaRPr lang="it-IT" sz="28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79512" y="764704"/>
            <a:ext cx="8784976" cy="707886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000"/>
              <a:t>Special property of Helium (He): when it is cooled down to arbitrarly low temperatures, He remains liquid instead of solidifying, for sufficiently low pressure!</a:t>
            </a:r>
          </a:p>
        </p:txBody>
      </p:sp>
      <p:pic>
        <p:nvPicPr>
          <p:cNvPr id="5" name="Picture 3" descr="C:\Users\Giulia\Desktop\PhD_dessertation\Immagini_ppt\figs_pdheli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4680520" cy="3185354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1331640" y="1804754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/>
              <a:t>Phase</a:t>
            </a:r>
            <a:r>
              <a:rPr lang="it-IT" sz="2000" dirty="0"/>
              <a:t> </a:t>
            </a:r>
            <a:r>
              <a:rPr lang="it-IT" sz="2000" dirty="0" err="1"/>
              <a:t>diagram</a:t>
            </a:r>
            <a:r>
              <a:rPr lang="it-IT" sz="2000" dirty="0"/>
              <a:t> of </a:t>
            </a:r>
            <a:r>
              <a:rPr lang="it-IT" sz="2000" baseline="30000" dirty="0"/>
              <a:t>4</a:t>
            </a:r>
            <a:r>
              <a:rPr lang="it-IT" sz="2000" dirty="0"/>
              <a:t>He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436096" y="177281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/>
              <a:t>Phase diagram of all other elements of the periodic table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115616" y="5106670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/>
              <a:t>0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899592" y="494116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/>
              <a:t>0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851920" y="4284385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/>
              <a:t>Critical point</a:t>
            </a:r>
          </a:p>
        </p:txBody>
      </p:sp>
      <p:pic>
        <p:nvPicPr>
          <p:cNvPr id="13" name="Picture 4" descr="C:\Users\Giulia\Desktop\PhD_dessertation\Immagini_ppt\phase_diagram_conventio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564904"/>
            <a:ext cx="3125298" cy="2521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>
                <a:latin typeface="+mj-lt"/>
              </a:rPr>
              <a:t>Experimental</a:t>
            </a:r>
            <a:r>
              <a:rPr lang="it-IT" sz="2800" b="1" dirty="0">
                <a:latin typeface="+mj-lt"/>
              </a:rPr>
              <a:t> </a:t>
            </a:r>
            <a:r>
              <a:rPr lang="it-IT" sz="2800" b="1" dirty="0" err="1">
                <a:latin typeface="+mj-lt"/>
              </a:rPr>
              <a:t>sequence</a:t>
            </a:r>
            <a:endParaRPr lang="it-IT" sz="28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" name="Connettore 1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Giulia\Desktop\PhD_dessertation\Immagini_ppt\a_sVSbConvers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17032"/>
            <a:ext cx="5092483" cy="2904728"/>
          </a:xfrm>
          <a:prstGeom prst="rect">
            <a:avLst/>
          </a:prstGeom>
          <a:noFill/>
        </p:spPr>
      </p:pic>
      <p:pic>
        <p:nvPicPr>
          <p:cNvPr id="2051" name="Picture 3" descr="C:\Users\Giulia\Desktop\PhD_dessertation\Immagini_ppt\Exp_sequen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692696"/>
            <a:ext cx="4172085" cy="18002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1475656" y="971436"/>
                <a:ext cx="1256948" cy="346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bSup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=61 </m:t>
                      </m:r>
                      <m:sSub>
                        <m:sSubPr>
                          <m:ctrlP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it-IT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971436"/>
                <a:ext cx="1256948" cy="346570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/>
              <p:cNvSpPr/>
              <p:nvPr/>
            </p:nvSpPr>
            <p:spPr>
              <a:xfrm>
                <a:off x="1979712" y="620688"/>
                <a:ext cx="6383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it-IT" dirty="0"/>
                  <a:t>(t)</a:t>
                </a:r>
              </a:p>
            </p:txBody>
          </p:sp>
        </mc:Choice>
        <mc:Fallback xmlns="">
          <p:sp>
            <p:nvSpPr>
              <p:cNvPr id="8" name="Rettango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620688"/>
                <a:ext cx="638316" cy="369332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t="-10000" r="-6731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8"/>
          <p:cNvSpPr txBox="1"/>
          <p:nvPr/>
        </p:nvSpPr>
        <p:spPr>
          <a:xfrm>
            <a:off x="6372200" y="23488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time</a:t>
            </a:r>
          </a:p>
        </p:txBody>
      </p:sp>
      <p:cxnSp>
        <p:nvCxnSpPr>
          <p:cNvPr id="11" name="Connettore 2 10"/>
          <p:cNvCxnSpPr/>
          <p:nvPr/>
        </p:nvCxnSpPr>
        <p:spPr>
          <a:xfrm>
            <a:off x="3131840" y="2492896"/>
            <a:ext cx="57606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3707904" y="2492896"/>
            <a:ext cx="259228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2339752" y="2492896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/>
              <a:t>holding time </a:t>
            </a:r>
          </a:p>
          <a:p>
            <a:pPr algn="ctr"/>
            <a:r>
              <a:rPr lang="it-IT" sz="1600"/>
              <a:t>in trap = 3-6 ms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3779912" y="2492896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/>
              <a:t>time of flight = 30 ms</a:t>
            </a:r>
          </a:p>
        </p:txBody>
      </p:sp>
      <p:cxnSp>
        <p:nvCxnSpPr>
          <p:cNvPr id="18" name="Connettore 2 17"/>
          <p:cNvCxnSpPr/>
          <p:nvPr/>
        </p:nvCxnSpPr>
        <p:spPr>
          <a:xfrm>
            <a:off x="3707904" y="1052736"/>
            <a:ext cx="0" cy="3600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3203848" y="714182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/>
              <a:t>Trap off</a:t>
            </a:r>
          </a:p>
        </p:txBody>
      </p:sp>
      <p:cxnSp>
        <p:nvCxnSpPr>
          <p:cNvPr id="24" name="Connettore 2 23"/>
          <p:cNvCxnSpPr/>
          <p:nvPr/>
        </p:nvCxnSpPr>
        <p:spPr>
          <a:xfrm flipV="1">
            <a:off x="1475656" y="5229200"/>
            <a:ext cx="0" cy="36004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1403648" y="530120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>
                <a:solidFill>
                  <a:srgbClr val="0070C0"/>
                </a:solidFill>
              </a:rPr>
              <a:t>BEC</a:t>
            </a:r>
          </a:p>
        </p:txBody>
      </p:sp>
      <p:sp>
        <p:nvSpPr>
          <p:cNvPr id="27" name="Freccia in giù 19"/>
          <p:cNvSpPr/>
          <p:nvPr/>
        </p:nvSpPr>
        <p:spPr>
          <a:xfrm rot="2548981">
            <a:off x="1063682" y="5125090"/>
            <a:ext cx="264071" cy="375336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sellaDiTesto 29"/>
              <p:cNvSpPr txBox="1"/>
              <p:nvPr/>
            </p:nvSpPr>
            <p:spPr>
              <a:xfrm>
                <a:off x="539552" y="3356992"/>
                <a:ext cx="53285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err="1"/>
                  <a:t>Measured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it-IT" dirty="0"/>
                  <a:t> vs </a:t>
                </a:r>
                <a:r>
                  <a:rPr lang="it-IT" i="1" dirty="0"/>
                  <a:t>B</a:t>
                </a:r>
                <a:r>
                  <a:rPr lang="it-IT" dirty="0"/>
                  <a:t> </a:t>
                </a:r>
                <a:r>
                  <a:rPr lang="it-IT" dirty="0" err="1"/>
                  <a:t>conversion</a:t>
                </a:r>
                <a:r>
                  <a:rPr lang="it-IT" dirty="0"/>
                  <a:t> </a:t>
                </a:r>
                <a:r>
                  <a:rPr lang="it-IT" dirty="0" err="1"/>
                  <a:t>between</a:t>
                </a:r>
                <a:r>
                  <a:rPr lang="it-IT" dirty="0"/>
                  <a:t> 0 and 3 Gauss</a:t>
                </a:r>
              </a:p>
            </p:txBody>
          </p:sp>
        </mc:Choice>
        <mc:Fallback xmlns="">
          <p:sp>
            <p:nvSpPr>
              <p:cNvPr id="30" name="CasellaDiTes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356992"/>
                <a:ext cx="5328592" cy="369332"/>
              </a:xfrm>
              <a:prstGeom prst="rect">
                <a:avLst/>
              </a:prstGeom>
              <a:blipFill rotWithShape="0">
                <a:blip r:embed="rId6" cstate="print"/>
                <a:stretch>
                  <a:fillRect l="-1030" t="-10000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tangolo 31"/>
              <p:cNvSpPr/>
              <p:nvPr/>
            </p:nvSpPr>
            <p:spPr>
              <a:xfrm>
                <a:off x="6595402" y="698793"/>
                <a:ext cx="213712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𝑑𝑑</m:t>
                        </m:r>
                      </m:sub>
                    </m:sSub>
                  </m:oMath>
                </a14:m>
                <a:r>
                  <a:rPr lang="it-IT" dirty="0"/>
                  <a:t>(</a:t>
                </a:r>
                <a:r>
                  <a:rPr lang="it-IT" baseline="30000" dirty="0" err="1"/>
                  <a:t>166</a:t>
                </a:r>
                <a:r>
                  <a:rPr lang="it-IT" dirty="0" err="1"/>
                  <a:t>Er</a:t>
                </a:r>
                <a:r>
                  <a:rPr lang="it-IT" dirty="0"/>
                  <a:t>) = 65.5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32" name="Rettango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402" y="698793"/>
                <a:ext cx="2137125" cy="369332"/>
              </a:xfrm>
              <a:prstGeom prst="rect">
                <a:avLst/>
              </a:prstGeom>
              <a:blipFill rotWithShape="0">
                <a:blip r:embed="rId7" cstate="print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ounded Rectangle 11"/>
          <p:cNvSpPr/>
          <p:nvPr/>
        </p:nvSpPr>
        <p:spPr>
          <a:xfrm>
            <a:off x="6695048" y="682594"/>
            <a:ext cx="1909399" cy="43204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135659" y="1899510"/>
                <a:ext cx="607346" cy="3831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de-D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𝑓𝑖</m:t>
                          </m:r>
                          <m:r>
                            <a:rPr lang="de-D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de-DE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659" y="1899510"/>
                <a:ext cx="607346" cy="383182"/>
              </a:xfrm>
              <a:prstGeom prst="rect">
                <a:avLst/>
              </a:prstGeom>
              <a:blipFill rotWithShape="0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52610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>
                <a:latin typeface="+mj-lt"/>
              </a:rPr>
              <a:t>Experimental</a:t>
            </a:r>
            <a:r>
              <a:rPr lang="it-IT" sz="2800" b="1" dirty="0">
                <a:latin typeface="+mj-lt"/>
              </a:rPr>
              <a:t> </a:t>
            </a:r>
            <a:r>
              <a:rPr lang="it-IT" sz="2800" b="1" dirty="0" err="1">
                <a:latin typeface="+mj-lt"/>
              </a:rPr>
              <a:t>sequence</a:t>
            </a:r>
            <a:endParaRPr lang="it-IT" sz="28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" name="Connettore 1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Giulia\Desktop\PhD_dessertation\Immagini_ppt\a_sVSbConvers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17032"/>
            <a:ext cx="5092483" cy="2904728"/>
          </a:xfrm>
          <a:prstGeom prst="rect">
            <a:avLst/>
          </a:prstGeom>
          <a:noFill/>
        </p:spPr>
      </p:pic>
      <p:pic>
        <p:nvPicPr>
          <p:cNvPr id="2051" name="Picture 3" descr="C:\Users\Giulia\Desktop\PhD_dessertation\Immagini_ppt\Exp_sequen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692696"/>
            <a:ext cx="4172085" cy="18002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1475656" y="971436"/>
                <a:ext cx="1256948" cy="346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bSup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=61 </m:t>
                      </m:r>
                      <m:sSub>
                        <m:sSubPr>
                          <m:ctrlP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it-IT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971436"/>
                <a:ext cx="1256948" cy="346570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/>
              <p:cNvSpPr/>
              <p:nvPr/>
            </p:nvSpPr>
            <p:spPr>
              <a:xfrm>
                <a:off x="1979712" y="620688"/>
                <a:ext cx="6383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it-IT" dirty="0"/>
                  <a:t>(t)</a:t>
                </a:r>
              </a:p>
            </p:txBody>
          </p:sp>
        </mc:Choice>
        <mc:Fallback xmlns="">
          <p:sp>
            <p:nvSpPr>
              <p:cNvPr id="8" name="Rettango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620688"/>
                <a:ext cx="638316" cy="369332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t="-10000" r="-6731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8"/>
          <p:cNvSpPr txBox="1"/>
          <p:nvPr/>
        </p:nvSpPr>
        <p:spPr>
          <a:xfrm>
            <a:off x="6372200" y="23488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time</a:t>
            </a:r>
          </a:p>
        </p:txBody>
      </p:sp>
      <p:cxnSp>
        <p:nvCxnSpPr>
          <p:cNvPr id="11" name="Connettore 2 10"/>
          <p:cNvCxnSpPr/>
          <p:nvPr/>
        </p:nvCxnSpPr>
        <p:spPr>
          <a:xfrm>
            <a:off x="3131840" y="2492896"/>
            <a:ext cx="57606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3707904" y="2492896"/>
            <a:ext cx="259228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2339752" y="2492896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/>
              <a:t>holding time </a:t>
            </a:r>
          </a:p>
          <a:p>
            <a:pPr algn="ctr"/>
            <a:r>
              <a:rPr lang="it-IT" sz="1600"/>
              <a:t>in trap = 3-6 ms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3779912" y="2492896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/>
              <a:t>time of flight = 30 ms</a:t>
            </a:r>
          </a:p>
        </p:txBody>
      </p:sp>
      <p:cxnSp>
        <p:nvCxnSpPr>
          <p:cNvPr id="18" name="Connettore 2 17"/>
          <p:cNvCxnSpPr/>
          <p:nvPr/>
        </p:nvCxnSpPr>
        <p:spPr>
          <a:xfrm>
            <a:off x="3707904" y="1052736"/>
            <a:ext cx="0" cy="3600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3203848" y="714182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/>
              <a:t>Trap off</a:t>
            </a:r>
          </a:p>
        </p:txBody>
      </p:sp>
      <p:cxnSp>
        <p:nvCxnSpPr>
          <p:cNvPr id="24" name="Connettore 2 23"/>
          <p:cNvCxnSpPr/>
          <p:nvPr/>
        </p:nvCxnSpPr>
        <p:spPr>
          <a:xfrm flipV="1">
            <a:off x="1475656" y="5229200"/>
            <a:ext cx="0" cy="36004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1403648" y="530120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>
                <a:solidFill>
                  <a:srgbClr val="0070C0"/>
                </a:solidFill>
              </a:rPr>
              <a:t>BEC</a:t>
            </a:r>
          </a:p>
        </p:txBody>
      </p:sp>
      <p:sp>
        <p:nvSpPr>
          <p:cNvPr id="27" name="Freccia in giù 19"/>
          <p:cNvSpPr/>
          <p:nvPr/>
        </p:nvSpPr>
        <p:spPr>
          <a:xfrm rot="2548981">
            <a:off x="1063682" y="5125090"/>
            <a:ext cx="264071" cy="375336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sellaDiTesto 29"/>
              <p:cNvSpPr txBox="1"/>
              <p:nvPr/>
            </p:nvSpPr>
            <p:spPr>
              <a:xfrm>
                <a:off x="539552" y="3356992"/>
                <a:ext cx="53285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err="1"/>
                  <a:t>Measured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it-IT" dirty="0"/>
                  <a:t> vs </a:t>
                </a:r>
                <a:r>
                  <a:rPr lang="it-IT" i="1" dirty="0"/>
                  <a:t>B</a:t>
                </a:r>
                <a:r>
                  <a:rPr lang="it-IT" dirty="0"/>
                  <a:t> </a:t>
                </a:r>
                <a:r>
                  <a:rPr lang="it-IT" dirty="0" err="1"/>
                  <a:t>conversion</a:t>
                </a:r>
                <a:r>
                  <a:rPr lang="it-IT" dirty="0"/>
                  <a:t> </a:t>
                </a:r>
                <a:r>
                  <a:rPr lang="it-IT" dirty="0" err="1"/>
                  <a:t>between</a:t>
                </a:r>
                <a:r>
                  <a:rPr lang="it-IT" dirty="0"/>
                  <a:t> 0 and 3 Gauss</a:t>
                </a:r>
              </a:p>
            </p:txBody>
          </p:sp>
        </mc:Choice>
        <mc:Fallback xmlns="">
          <p:sp>
            <p:nvSpPr>
              <p:cNvPr id="30" name="CasellaDiTes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356992"/>
                <a:ext cx="5328592" cy="369332"/>
              </a:xfrm>
              <a:prstGeom prst="rect">
                <a:avLst/>
              </a:prstGeom>
              <a:blipFill rotWithShape="0">
                <a:blip r:embed="rId6" cstate="print"/>
                <a:stretch>
                  <a:fillRect l="-1030" t="-10000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tangolo 31"/>
              <p:cNvSpPr/>
              <p:nvPr/>
            </p:nvSpPr>
            <p:spPr>
              <a:xfrm>
                <a:off x="6595402" y="698793"/>
                <a:ext cx="213712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𝑑𝑑</m:t>
                        </m:r>
                      </m:sub>
                    </m:sSub>
                  </m:oMath>
                </a14:m>
                <a:r>
                  <a:rPr lang="it-IT" dirty="0"/>
                  <a:t>(</a:t>
                </a:r>
                <a:r>
                  <a:rPr lang="it-IT" baseline="30000" dirty="0" err="1"/>
                  <a:t>166</a:t>
                </a:r>
                <a:r>
                  <a:rPr lang="it-IT" dirty="0" err="1"/>
                  <a:t>Er</a:t>
                </a:r>
                <a:r>
                  <a:rPr lang="it-IT" dirty="0"/>
                  <a:t>) = 65.5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32" name="Rettango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402" y="698793"/>
                <a:ext cx="2137125" cy="369332"/>
              </a:xfrm>
              <a:prstGeom prst="rect">
                <a:avLst/>
              </a:prstGeom>
              <a:blipFill rotWithShape="0">
                <a:blip r:embed="rId7" cstate="print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ounded Rectangle 11"/>
          <p:cNvSpPr/>
          <p:nvPr/>
        </p:nvSpPr>
        <p:spPr>
          <a:xfrm>
            <a:off x="6695048" y="682594"/>
            <a:ext cx="1909399" cy="43204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135659" y="1899510"/>
                <a:ext cx="607346" cy="3831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de-D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𝑓𝑖</m:t>
                          </m:r>
                          <m:r>
                            <a:rPr lang="de-D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de-DE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659" y="1899510"/>
                <a:ext cx="607346" cy="383182"/>
              </a:xfrm>
              <a:prstGeom prst="rect">
                <a:avLst/>
              </a:prstGeom>
              <a:blipFill rotWithShape="0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asellaDiTesto 21"/>
          <p:cNvSpPr txBox="1"/>
          <p:nvPr/>
        </p:nvSpPr>
        <p:spPr>
          <a:xfrm>
            <a:off x="5128678" y="689882"/>
            <a:ext cx="1516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/>
              <a:t>Imaging</a:t>
            </a:r>
            <a:r>
              <a:rPr lang="it-IT" sz="1600" dirty="0"/>
              <a:t> </a:t>
            </a:r>
            <a:r>
              <a:rPr lang="it-IT" sz="1600" dirty="0" err="1"/>
              <a:t>along</a:t>
            </a:r>
            <a:r>
              <a:rPr lang="it-IT" sz="1600" dirty="0"/>
              <a:t> </a:t>
            </a:r>
            <a:r>
              <a:rPr lang="it-IT" sz="1600" dirty="0" err="1"/>
              <a:t>dipoles</a:t>
            </a:r>
            <a:endParaRPr lang="it-IT" sz="1600" dirty="0"/>
          </a:p>
        </p:txBody>
      </p:sp>
      <p:cxnSp>
        <p:nvCxnSpPr>
          <p:cNvPr id="23" name="Connettore 2 19"/>
          <p:cNvCxnSpPr/>
          <p:nvPr/>
        </p:nvCxnSpPr>
        <p:spPr>
          <a:xfrm>
            <a:off x="6300192" y="1052736"/>
            <a:ext cx="0" cy="3600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fik 1"/>
          <p:cNvPicPr>
            <a:picLocks noChangeAspect="1"/>
          </p:cNvPicPr>
          <p:nvPr/>
        </p:nvPicPr>
        <p:blipFill rotWithShape="1">
          <a:blip r:embed="rId9" cstate="print"/>
          <a:srcRect l="78889" t="29512" r="6037" b="52079"/>
          <a:stretch/>
        </p:blipFill>
        <p:spPr>
          <a:xfrm>
            <a:off x="5734502" y="4509120"/>
            <a:ext cx="3301994" cy="1296144"/>
          </a:xfrm>
          <a:prstGeom prst="rect">
            <a:avLst/>
          </a:prstGeom>
        </p:spPr>
      </p:pic>
      <p:sp>
        <p:nvSpPr>
          <p:cNvPr id="28" name="Freccia in giù 28"/>
          <p:cNvSpPr/>
          <p:nvPr/>
        </p:nvSpPr>
        <p:spPr>
          <a:xfrm>
            <a:off x="7020272" y="3933056"/>
            <a:ext cx="576064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sellaDiTesto 22"/>
          <p:cNvSpPr txBox="1"/>
          <p:nvPr/>
        </p:nvSpPr>
        <p:spPr>
          <a:xfrm>
            <a:off x="6372200" y="350100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>
                <a:solidFill>
                  <a:srgbClr val="0070C0"/>
                </a:solidFill>
              </a:rPr>
              <a:t>Imaging</a:t>
            </a:r>
            <a:r>
              <a:rPr lang="it-IT" b="1" dirty="0">
                <a:solidFill>
                  <a:srgbClr val="0070C0"/>
                </a:solidFill>
              </a:rPr>
              <a:t> light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5400000">
            <a:off x="7113444" y="5818614"/>
            <a:ext cx="397534" cy="5838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tangolo 5"/>
              <p:cNvSpPr/>
              <p:nvPr/>
            </p:nvSpPr>
            <p:spPr>
              <a:xfrm>
                <a:off x="6218555" y="1256449"/>
                <a:ext cx="1507789" cy="383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𝑖𝑚𝑔</m:t>
                          </m:r>
                        </m:sup>
                      </m:sSubSup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=57 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31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555" y="1256449"/>
                <a:ext cx="1507789" cy="383567"/>
              </a:xfrm>
              <a:prstGeom prst="rect">
                <a:avLst/>
              </a:prstGeom>
              <a:blipFill rotWithShape="0"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asellaDiTesto 33"/>
          <p:cNvSpPr txBox="1"/>
          <p:nvPr/>
        </p:nvSpPr>
        <p:spPr>
          <a:xfrm>
            <a:off x="7020272" y="630932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CCD</a:t>
            </a:r>
          </a:p>
        </p:txBody>
      </p:sp>
    </p:spTree>
    <p:extLst>
      <p:ext uri="{BB962C8B-B14F-4D97-AF65-F5344CB8AC3E}">
        <p14:creationId xmlns:p14="http://schemas.microsoft.com/office/powerpoint/2010/main" val="26582977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>
                <a:latin typeface="+mj-lt"/>
              </a:rPr>
              <a:t>Experimental observations</a:t>
            </a:r>
            <a:endParaRPr lang="it-IT" sz="28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" name="Connettore 1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21"/>
              <p:cNvSpPr txBox="1"/>
              <p:nvPr/>
            </p:nvSpPr>
            <p:spPr>
              <a:xfrm>
                <a:off x="611560" y="704890"/>
                <a:ext cx="7848872" cy="763671"/>
              </a:xfrm>
              <a:prstGeom prst="rect">
                <a:avLst/>
              </a:prstGeom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285750" indent="-285750" algn="ctr"/>
                <a:r>
                  <a:rPr lang="it-IT" sz="2000" dirty="0"/>
                  <a:t>For </a:t>
                </a:r>
                <a:r>
                  <a:rPr lang="it-IT" sz="2000" dirty="0" err="1"/>
                  <a:t>sufficiently</a:t>
                </a:r>
                <a:r>
                  <a:rPr lang="it-IT" sz="2000" dirty="0"/>
                  <a:t> </a:t>
                </a:r>
                <a:r>
                  <a:rPr lang="it-IT" sz="2000" dirty="0" err="1"/>
                  <a:t>low</a:t>
                </a:r>
                <a:r>
                  <a:rPr lang="it-IT" sz="20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𝑓𝑖𝑛</m:t>
                        </m:r>
                      </m:sup>
                    </m:sSubSup>
                    <m:r>
                      <a:rPr lang="de-D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𝑑𝑑</m:t>
                        </m:r>
                      </m:sub>
                    </m:sSub>
                  </m:oMath>
                </a14:m>
                <a:endParaRPr lang="it-IT" sz="2000" dirty="0"/>
              </a:p>
              <a:p>
                <a:pPr marL="285750" indent="-285750"/>
                <a:r>
                  <a:rPr lang="it-IT" sz="2000" dirty="0"/>
                  <a:t>              </a:t>
                </a:r>
                <a:r>
                  <a:rPr lang="it-IT" sz="2000" dirty="0" err="1"/>
                  <a:t>Emergence</a:t>
                </a:r>
                <a:r>
                  <a:rPr lang="it-IT" sz="2000" dirty="0"/>
                  <a:t> of </a:t>
                </a:r>
                <a:r>
                  <a:rPr lang="it-IT" sz="2000" b="1" i="1" dirty="0" err="1"/>
                  <a:t>peaks</a:t>
                </a:r>
                <a:r>
                  <a:rPr lang="it-IT" sz="2000" b="1" i="1" dirty="0"/>
                  <a:t> </a:t>
                </a:r>
                <a:r>
                  <a:rPr lang="it-IT" sz="2000" b="1" i="1" dirty="0" err="1"/>
                  <a:t>at</a:t>
                </a:r>
                <a:r>
                  <a:rPr lang="it-IT" sz="2000" b="1" i="1" dirty="0"/>
                  <a:t> finite </a:t>
                </a:r>
                <a:r>
                  <a:rPr lang="it-IT" sz="2000" b="1" i="1" dirty="0" err="1"/>
                  <a:t>momentum</a:t>
                </a:r>
                <a:r>
                  <a:rPr lang="it-IT" sz="2000" b="1" dirty="0"/>
                  <a:t> </a:t>
                </a:r>
                <a:r>
                  <a:rPr lang="it-IT" sz="2000" dirty="0"/>
                  <a:t>in time-of-</a:t>
                </a:r>
                <a:r>
                  <a:rPr lang="it-IT" sz="2000" dirty="0" err="1"/>
                  <a:t>flight</a:t>
                </a:r>
                <a:r>
                  <a:rPr lang="it-IT" sz="2000" dirty="0"/>
                  <a:t> images!</a:t>
                </a:r>
              </a:p>
            </p:txBody>
          </p:sp>
        </mc:Choice>
        <mc:Fallback xmlns="">
          <p:sp>
            <p:nvSpPr>
              <p:cNvPr id="4" name="CasellaDiTes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704890"/>
                <a:ext cx="7848872" cy="763671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ccia in giù 19"/>
          <p:cNvSpPr/>
          <p:nvPr/>
        </p:nvSpPr>
        <p:spPr>
          <a:xfrm rot="16200000">
            <a:off x="1115616" y="980729"/>
            <a:ext cx="216024" cy="360040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>
                <a:latin typeface="+mj-lt"/>
              </a:rPr>
              <a:t>Experimental observations</a:t>
            </a:r>
            <a:endParaRPr lang="it-IT" sz="28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" name="Connettore 1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Giulia\Desktop\PhD_dessertation\Immagini_ppt\RotonPeaks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71710"/>
            <a:ext cx="6411429" cy="4886289"/>
          </a:xfrm>
          <a:prstGeom prst="rect">
            <a:avLst/>
          </a:prstGeom>
          <a:noFill/>
        </p:spPr>
      </p:pic>
      <p:sp>
        <p:nvSpPr>
          <p:cNvPr id="13" name="CasellaDiTesto 12"/>
          <p:cNvSpPr txBox="1"/>
          <p:nvPr/>
        </p:nvSpPr>
        <p:spPr>
          <a:xfrm>
            <a:off x="0" y="4150821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/>
              <a:t>Average of  </a:t>
            </a:r>
            <a:r>
              <a:rPr lang="it-IT">
                <a:latin typeface="Cambria Math"/>
                <a:ea typeface="Cambria Math"/>
              </a:rPr>
              <a:t>~ </a:t>
            </a:r>
            <a:r>
              <a:rPr lang="it-IT"/>
              <a:t>20 images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21"/>
              <p:cNvSpPr txBox="1"/>
              <p:nvPr/>
            </p:nvSpPr>
            <p:spPr>
              <a:xfrm>
                <a:off x="611560" y="704890"/>
                <a:ext cx="7848872" cy="763671"/>
              </a:xfrm>
              <a:prstGeom prst="rect">
                <a:avLst/>
              </a:prstGeom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285750" indent="-285750" algn="ctr"/>
                <a:r>
                  <a:rPr lang="it-IT" sz="2000" dirty="0"/>
                  <a:t>For </a:t>
                </a:r>
                <a:r>
                  <a:rPr lang="it-IT" sz="2000" dirty="0" err="1"/>
                  <a:t>sufficiently</a:t>
                </a:r>
                <a:r>
                  <a:rPr lang="it-IT" sz="2000" dirty="0"/>
                  <a:t> </a:t>
                </a:r>
                <a:r>
                  <a:rPr lang="it-IT" sz="2000" dirty="0" err="1"/>
                  <a:t>low</a:t>
                </a:r>
                <a:r>
                  <a:rPr lang="it-IT" sz="20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𝑓𝑖𝑛</m:t>
                        </m:r>
                      </m:sup>
                    </m:sSubSup>
                    <m:r>
                      <a:rPr lang="de-D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𝑑𝑑</m:t>
                        </m:r>
                      </m:sub>
                    </m:sSub>
                  </m:oMath>
                </a14:m>
                <a:endParaRPr lang="it-IT" sz="2000" dirty="0"/>
              </a:p>
              <a:p>
                <a:pPr marL="285750" indent="-285750"/>
                <a:r>
                  <a:rPr lang="it-IT" sz="2000" dirty="0"/>
                  <a:t>              </a:t>
                </a:r>
                <a:r>
                  <a:rPr lang="it-IT" sz="2000" dirty="0" err="1"/>
                  <a:t>Emergence</a:t>
                </a:r>
                <a:r>
                  <a:rPr lang="it-IT" sz="2000" dirty="0"/>
                  <a:t> of </a:t>
                </a:r>
                <a:r>
                  <a:rPr lang="it-IT" sz="2000" b="1" i="1" dirty="0" err="1"/>
                  <a:t>peaks</a:t>
                </a:r>
                <a:r>
                  <a:rPr lang="it-IT" sz="2000" b="1" i="1" dirty="0"/>
                  <a:t> </a:t>
                </a:r>
                <a:r>
                  <a:rPr lang="it-IT" sz="2000" b="1" i="1" dirty="0" err="1"/>
                  <a:t>at</a:t>
                </a:r>
                <a:r>
                  <a:rPr lang="it-IT" sz="2000" b="1" i="1" dirty="0"/>
                  <a:t> finite </a:t>
                </a:r>
                <a:r>
                  <a:rPr lang="it-IT" sz="2000" b="1" i="1" dirty="0" err="1"/>
                  <a:t>momentum</a:t>
                </a:r>
                <a:r>
                  <a:rPr lang="it-IT" sz="2000" b="1" dirty="0"/>
                  <a:t> </a:t>
                </a:r>
                <a:r>
                  <a:rPr lang="it-IT" sz="2000" dirty="0"/>
                  <a:t>in time-of-</a:t>
                </a:r>
                <a:r>
                  <a:rPr lang="it-IT" sz="2000" dirty="0" err="1"/>
                  <a:t>flight</a:t>
                </a:r>
                <a:r>
                  <a:rPr lang="it-IT" sz="2000" dirty="0"/>
                  <a:t> images!</a:t>
                </a:r>
              </a:p>
            </p:txBody>
          </p:sp>
        </mc:Choice>
        <mc:Fallback xmlns="">
          <p:sp>
            <p:nvSpPr>
              <p:cNvPr id="10" name="CasellaDiTes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704890"/>
                <a:ext cx="7848872" cy="763671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ccia in giù 19"/>
          <p:cNvSpPr/>
          <p:nvPr/>
        </p:nvSpPr>
        <p:spPr>
          <a:xfrm rot="16200000">
            <a:off x="1115616" y="980729"/>
            <a:ext cx="216024" cy="360040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arrotondato 8"/>
          <p:cNvSpPr/>
          <p:nvPr/>
        </p:nvSpPr>
        <p:spPr>
          <a:xfrm>
            <a:off x="1979712" y="1628800"/>
            <a:ext cx="1368152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1979712" y="16288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latin typeface="Cambria Math"/>
                <a:ea typeface="Cambria Math"/>
              </a:rPr>
              <a:t>𝑎</a:t>
            </a:r>
            <a:r>
              <a:rPr lang="it-IT" i="1" baseline="-25000">
                <a:latin typeface="Cambria Math"/>
                <a:ea typeface="Cambria Math"/>
              </a:rPr>
              <a:t>s</a:t>
            </a:r>
            <a:r>
              <a:rPr lang="it-IT" i="1" baseline="30000">
                <a:latin typeface="Cambria Math"/>
                <a:ea typeface="Cambria Math"/>
              </a:rPr>
              <a:t>fin  </a:t>
            </a:r>
            <a:r>
              <a:rPr lang="it-IT" i="1">
                <a:latin typeface="Cambria Math"/>
                <a:ea typeface="Cambria Math"/>
              </a:rPr>
              <a:t> </a:t>
            </a:r>
            <a:r>
              <a:rPr lang="it-IT">
                <a:latin typeface="Cambria Math"/>
                <a:ea typeface="Cambria Math"/>
              </a:rPr>
              <a:t>= 54 𝑎</a:t>
            </a:r>
            <a:r>
              <a:rPr lang="it-IT" i="1" baseline="-25000">
                <a:latin typeface="Cambria Math"/>
                <a:ea typeface="Cambria Math"/>
              </a:rPr>
              <a:t>0</a:t>
            </a:r>
            <a:r>
              <a:rPr lang="it-IT" i="1">
                <a:latin typeface="Cambria Math"/>
                <a:ea typeface="Cambria Math"/>
              </a:rPr>
              <a:t> </a:t>
            </a:r>
            <a:endParaRPr lang="it-IT" i="1" baseline="300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>
                <a:latin typeface="+mj-lt"/>
              </a:rPr>
              <a:t>Experimental observations</a:t>
            </a:r>
            <a:endParaRPr lang="it-IT" sz="28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" name="Connettore 1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Giulia\Desktop\PhD_dessertation\Immagini_ppt\RotonPeaks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88840"/>
            <a:ext cx="6388954" cy="4869160"/>
          </a:xfrm>
          <a:prstGeom prst="rect">
            <a:avLst/>
          </a:prstGeom>
          <a:noFill/>
        </p:spPr>
      </p:pic>
      <p:sp>
        <p:nvSpPr>
          <p:cNvPr id="16" name="CasellaDiTesto 15"/>
          <p:cNvSpPr txBox="1"/>
          <p:nvPr/>
        </p:nvSpPr>
        <p:spPr>
          <a:xfrm>
            <a:off x="0" y="4150821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/>
              <a:t>Average of  </a:t>
            </a:r>
            <a:r>
              <a:rPr lang="it-IT">
                <a:latin typeface="Cambria Math"/>
                <a:ea typeface="Cambria Math"/>
              </a:rPr>
              <a:t>~ </a:t>
            </a:r>
            <a:r>
              <a:rPr lang="it-IT"/>
              <a:t>20 images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21"/>
              <p:cNvSpPr txBox="1"/>
              <p:nvPr/>
            </p:nvSpPr>
            <p:spPr>
              <a:xfrm>
                <a:off x="611560" y="704890"/>
                <a:ext cx="7848872" cy="763671"/>
              </a:xfrm>
              <a:prstGeom prst="rect">
                <a:avLst/>
              </a:prstGeom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285750" indent="-285750" algn="ctr"/>
                <a:r>
                  <a:rPr lang="it-IT" sz="2000" dirty="0"/>
                  <a:t>For </a:t>
                </a:r>
                <a:r>
                  <a:rPr lang="it-IT" sz="2000" dirty="0" err="1"/>
                  <a:t>sufficiently</a:t>
                </a:r>
                <a:r>
                  <a:rPr lang="it-IT" sz="2000" dirty="0"/>
                  <a:t> </a:t>
                </a:r>
                <a:r>
                  <a:rPr lang="it-IT" sz="2000" dirty="0" err="1"/>
                  <a:t>low</a:t>
                </a:r>
                <a:r>
                  <a:rPr lang="it-IT" sz="20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𝑓𝑖𝑛</m:t>
                        </m:r>
                      </m:sup>
                    </m:sSubSup>
                    <m:r>
                      <a:rPr lang="de-D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𝑑𝑑</m:t>
                        </m:r>
                      </m:sub>
                    </m:sSub>
                  </m:oMath>
                </a14:m>
                <a:endParaRPr lang="it-IT" sz="2000" dirty="0"/>
              </a:p>
              <a:p>
                <a:pPr marL="285750" indent="-285750"/>
                <a:r>
                  <a:rPr lang="it-IT" sz="2000" dirty="0"/>
                  <a:t>              </a:t>
                </a:r>
                <a:r>
                  <a:rPr lang="it-IT" sz="2000" dirty="0" err="1"/>
                  <a:t>Emergence</a:t>
                </a:r>
                <a:r>
                  <a:rPr lang="it-IT" sz="2000" dirty="0"/>
                  <a:t> of </a:t>
                </a:r>
                <a:r>
                  <a:rPr lang="it-IT" sz="2000" b="1" i="1" dirty="0" err="1"/>
                  <a:t>peaks</a:t>
                </a:r>
                <a:r>
                  <a:rPr lang="it-IT" sz="2000" b="1" i="1" dirty="0"/>
                  <a:t> </a:t>
                </a:r>
                <a:r>
                  <a:rPr lang="it-IT" sz="2000" b="1" i="1" dirty="0" err="1"/>
                  <a:t>at</a:t>
                </a:r>
                <a:r>
                  <a:rPr lang="it-IT" sz="2000" b="1" i="1" dirty="0"/>
                  <a:t> finite </a:t>
                </a:r>
                <a:r>
                  <a:rPr lang="it-IT" sz="2000" b="1" i="1" dirty="0" err="1"/>
                  <a:t>momentum</a:t>
                </a:r>
                <a:r>
                  <a:rPr lang="it-IT" sz="2000" b="1" dirty="0"/>
                  <a:t> </a:t>
                </a:r>
                <a:r>
                  <a:rPr lang="it-IT" sz="2000" dirty="0"/>
                  <a:t>in time-of-</a:t>
                </a:r>
                <a:r>
                  <a:rPr lang="it-IT" sz="2000" dirty="0" err="1"/>
                  <a:t>flight</a:t>
                </a:r>
                <a:r>
                  <a:rPr lang="it-IT" sz="2000" dirty="0"/>
                  <a:t> images!</a:t>
                </a:r>
              </a:p>
            </p:txBody>
          </p:sp>
        </mc:Choice>
        <mc:Fallback xmlns="">
          <p:sp>
            <p:nvSpPr>
              <p:cNvPr id="17" name="CasellaDiTes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704890"/>
                <a:ext cx="7848872" cy="763671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ccia in giù 19"/>
          <p:cNvSpPr/>
          <p:nvPr/>
        </p:nvSpPr>
        <p:spPr>
          <a:xfrm rot="16200000">
            <a:off x="1115616" y="980729"/>
            <a:ext cx="216024" cy="360040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arrotondato 10"/>
          <p:cNvSpPr/>
          <p:nvPr/>
        </p:nvSpPr>
        <p:spPr>
          <a:xfrm>
            <a:off x="1979712" y="1628800"/>
            <a:ext cx="1368152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arrotondato 11"/>
          <p:cNvSpPr/>
          <p:nvPr/>
        </p:nvSpPr>
        <p:spPr>
          <a:xfrm>
            <a:off x="3995936" y="1628800"/>
            <a:ext cx="1368152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1979712" y="16288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latin typeface="Cambria Math"/>
                <a:ea typeface="Cambria Math"/>
              </a:rPr>
              <a:t>𝑎</a:t>
            </a:r>
            <a:r>
              <a:rPr lang="it-IT" i="1" baseline="-25000">
                <a:latin typeface="Cambria Math"/>
                <a:ea typeface="Cambria Math"/>
              </a:rPr>
              <a:t>s</a:t>
            </a:r>
            <a:r>
              <a:rPr lang="it-IT" i="1" baseline="30000">
                <a:latin typeface="Cambria Math"/>
                <a:ea typeface="Cambria Math"/>
              </a:rPr>
              <a:t>fin  </a:t>
            </a:r>
            <a:r>
              <a:rPr lang="it-IT" i="1">
                <a:latin typeface="Cambria Math"/>
                <a:ea typeface="Cambria Math"/>
              </a:rPr>
              <a:t> </a:t>
            </a:r>
            <a:r>
              <a:rPr lang="it-IT">
                <a:latin typeface="Cambria Math"/>
                <a:ea typeface="Cambria Math"/>
              </a:rPr>
              <a:t>= 54 𝑎</a:t>
            </a:r>
            <a:r>
              <a:rPr lang="it-IT" i="1" baseline="-25000">
                <a:latin typeface="Cambria Math"/>
                <a:ea typeface="Cambria Math"/>
              </a:rPr>
              <a:t>0</a:t>
            </a:r>
            <a:r>
              <a:rPr lang="it-IT" i="1">
                <a:latin typeface="Cambria Math"/>
                <a:ea typeface="Cambria Math"/>
              </a:rPr>
              <a:t> </a:t>
            </a:r>
            <a:endParaRPr lang="it-IT" i="1" baseline="30000"/>
          </a:p>
        </p:txBody>
      </p:sp>
      <p:sp>
        <p:nvSpPr>
          <p:cNvPr id="14" name="CasellaDiTesto 13"/>
          <p:cNvSpPr txBox="1"/>
          <p:nvPr/>
        </p:nvSpPr>
        <p:spPr>
          <a:xfrm>
            <a:off x="3995936" y="16288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latin typeface="Cambria Math"/>
                <a:ea typeface="Cambria Math"/>
              </a:rPr>
              <a:t>𝑎</a:t>
            </a:r>
            <a:r>
              <a:rPr lang="it-IT" i="1" baseline="-25000">
                <a:latin typeface="Cambria Math"/>
                <a:ea typeface="Cambria Math"/>
              </a:rPr>
              <a:t>s</a:t>
            </a:r>
            <a:r>
              <a:rPr lang="it-IT" i="1" baseline="30000">
                <a:latin typeface="Cambria Math"/>
                <a:ea typeface="Cambria Math"/>
              </a:rPr>
              <a:t>fin  </a:t>
            </a:r>
            <a:r>
              <a:rPr lang="it-IT" i="1">
                <a:latin typeface="Cambria Math"/>
                <a:ea typeface="Cambria Math"/>
              </a:rPr>
              <a:t> </a:t>
            </a:r>
            <a:r>
              <a:rPr lang="it-IT">
                <a:latin typeface="Cambria Math"/>
                <a:ea typeface="Cambria Math"/>
              </a:rPr>
              <a:t>= 44 𝑎</a:t>
            </a:r>
            <a:r>
              <a:rPr lang="it-IT" i="1" baseline="-25000">
                <a:latin typeface="Cambria Math"/>
                <a:ea typeface="Cambria Math"/>
              </a:rPr>
              <a:t>0</a:t>
            </a:r>
            <a:r>
              <a:rPr lang="it-IT" i="1">
                <a:latin typeface="Cambria Math"/>
                <a:ea typeface="Cambria Math"/>
              </a:rPr>
              <a:t> </a:t>
            </a:r>
            <a:endParaRPr lang="it-IT" i="1" baseline="300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>
                <a:latin typeface="+mj-lt"/>
              </a:rPr>
              <a:t>Experimental</a:t>
            </a:r>
            <a:r>
              <a:rPr lang="it-IT" sz="2800" b="1" dirty="0">
                <a:latin typeface="+mj-lt"/>
              </a:rPr>
              <a:t> </a:t>
            </a:r>
            <a:r>
              <a:rPr lang="it-IT" sz="2800" b="1" dirty="0" err="1">
                <a:latin typeface="+mj-lt"/>
              </a:rPr>
              <a:t>observations</a:t>
            </a:r>
            <a:endParaRPr lang="it-IT" sz="28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" name="Connettore 1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Giulia\Desktop\PhD_dessertation\Immagini_ppt\RotonPeaks_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82081"/>
            <a:ext cx="6397823" cy="4875919"/>
          </a:xfrm>
          <a:prstGeom prst="rect">
            <a:avLst/>
          </a:prstGeom>
          <a:noFill/>
        </p:spPr>
      </p:pic>
      <p:sp>
        <p:nvSpPr>
          <p:cNvPr id="22" name="CasellaDiTesto 21"/>
          <p:cNvSpPr txBox="1"/>
          <p:nvPr/>
        </p:nvSpPr>
        <p:spPr>
          <a:xfrm>
            <a:off x="0" y="4150821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Average</a:t>
            </a:r>
            <a:r>
              <a:rPr lang="it-IT" dirty="0"/>
              <a:t> of  </a:t>
            </a:r>
            <a:r>
              <a:rPr lang="it-IT" dirty="0">
                <a:latin typeface="Cambria Math"/>
                <a:ea typeface="Cambria Math"/>
              </a:rPr>
              <a:t>~ </a:t>
            </a:r>
            <a:r>
              <a:rPr lang="it-IT" dirty="0"/>
              <a:t>20 images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7524328" y="4141529"/>
            <a:ext cx="1619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0070C0"/>
                </a:solidFill>
              </a:rPr>
              <a:t>Highly </a:t>
            </a:r>
            <a:r>
              <a:rPr lang="it-IT" sz="2000" b="1" dirty="0" err="1">
                <a:solidFill>
                  <a:srgbClr val="0070C0"/>
                </a:solidFill>
              </a:rPr>
              <a:t>reproducible</a:t>
            </a:r>
            <a:r>
              <a:rPr lang="it-IT" sz="2000" b="1" dirty="0">
                <a:solidFill>
                  <a:srgbClr val="0070C0"/>
                </a:solidFill>
              </a:rPr>
              <a:t> </a:t>
            </a:r>
            <a:r>
              <a:rPr lang="it-IT" sz="2000" b="1" dirty="0" err="1">
                <a:solidFill>
                  <a:srgbClr val="0070C0"/>
                </a:solidFill>
              </a:rPr>
              <a:t>peaks</a:t>
            </a:r>
            <a:r>
              <a:rPr lang="it-IT" sz="2000" b="1" dirty="0">
                <a:solidFill>
                  <a:srgbClr val="0070C0"/>
                </a:solidFill>
              </a:rPr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21"/>
              <p:cNvSpPr txBox="1"/>
              <p:nvPr/>
            </p:nvSpPr>
            <p:spPr>
              <a:xfrm>
                <a:off x="611560" y="704890"/>
                <a:ext cx="7848872" cy="763671"/>
              </a:xfrm>
              <a:prstGeom prst="rect">
                <a:avLst/>
              </a:prstGeom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285750" indent="-285750" algn="ctr"/>
                <a:r>
                  <a:rPr lang="it-IT" sz="2000" dirty="0"/>
                  <a:t>For </a:t>
                </a:r>
                <a:r>
                  <a:rPr lang="it-IT" sz="2000" dirty="0" err="1"/>
                  <a:t>sufficiently</a:t>
                </a:r>
                <a:r>
                  <a:rPr lang="it-IT" sz="2000" dirty="0"/>
                  <a:t> </a:t>
                </a:r>
                <a:r>
                  <a:rPr lang="it-IT" sz="2000" dirty="0" err="1"/>
                  <a:t>low</a:t>
                </a:r>
                <a:r>
                  <a:rPr lang="it-IT" sz="20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𝑓𝑖𝑛</m:t>
                        </m:r>
                      </m:sup>
                    </m:sSubSup>
                    <m:r>
                      <a:rPr lang="de-D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𝑑𝑑</m:t>
                        </m:r>
                      </m:sub>
                    </m:sSub>
                  </m:oMath>
                </a14:m>
                <a:endParaRPr lang="it-IT" sz="2000" dirty="0"/>
              </a:p>
              <a:p>
                <a:pPr marL="285750" indent="-285750"/>
                <a:r>
                  <a:rPr lang="it-IT" sz="2000" dirty="0"/>
                  <a:t>              </a:t>
                </a:r>
                <a:r>
                  <a:rPr lang="it-IT" sz="2000" dirty="0" err="1"/>
                  <a:t>Emergence</a:t>
                </a:r>
                <a:r>
                  <a:rPr lang="it-IT" sz="2000" dirty="0"/>
                  <a:t> of </a:t>
                </a:r>
                <a:r>
                  <a:rPr lang="it-IT" sz="2000" b="1" i="1" dirty="0" err="1"/>
                  <a:t>peaks</a:t>
                </a:r>
                <a:r>
                  <a:rPr lang="it-IT" sz="2000" b="1" i="1" dirty="0"/>
                  <a:t> </a:t>
                </a:r>
                <a:r>
                  <a:rPr lang="it-IT" sz="2000" b="1" i="1" dirty="0" err="1"/>
                  <a:t>at</a:t>
                </a:r>
                <a:r>
                  <a:rPr lang="it-IT" sz="2000" b="1" i="1" dirty="0"/>
                  <a:t> finite </a:t>
                </a:r>
                <a:r>
                  <a:rPr lang="it-IT" sz="2000" b="1" i="1" dirty="0" err="1"/>
                  <a:t>momentum</a:t>
                </a:r>
                <a:r>
                  <a:rPr lang="it-IT" sz="2000" b="1" dirty="0"/>
                  <a:t> </a:t>
                </a:r>
                <a:r>
                  <a:rPr lang="it-IT" sz="2000" dirty="0"/>
                  <a:t>in time-of-</a:t>
                </a:r>
                <a:r>
                  <a:rPr lang="it-IT" sz="2000" dirty="0" err="1"/>
                  <a:t>flight</a:t>
                </a:r>
                <a:r>
                  <a:rPr lang="it-IT" sz="2000" dirty="0"/>
                  <a:t> images!</a:t>
                </a:r>
              </a:p>
            </p:txBody>
          </p:sp>
        </mc:Choice>
        <mc:Fallback xmlns="">
          <p:sp>
            <p:nvSpPr>
              <p:cNvPr id="15" name="CasellaDiTes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704890"/>
                <a:ext cx="7848872" cy="763671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reccia in giù 19"/>
          <p:cNvSpPr/>
          <p:nvPr/>
        </p:nvSpPr>
        <p:spPr>
          <a:xfrm rot="16200000">
            <a:off x="1115616" y="980729"/>
            <a:ext cx="216024" cy="360040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arrotondato 11"/>
          <p:cNvSpPr/>
          <p:nvPr/>
        </p:nvSpPr>
        <p:spPr>
          <a:xfrm>
            <a:off x="1979712" y="1628800"/>
            <a:ext cx="1368152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1979712" y="16288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latin typeface="Cambria Math"/>
                <a:ea typeface="Cambria Math"/>
              </a:rPr>
              <a:t>𝑎</a:t>
            </a:r>
            <a:r>
              <a:rPr lang="it-IT" i="1" baseline="-25000">
                <a:latin typeface="Cambria Math"/>
                <a:ea typeface="Cambria Math"/>
              </a:rPr>
              <a:t>s</a:t>
            </a:r>
            <a:r>
              <a:rPr lang="it-IT" i="1" baseline="30000">
                <a:latin typeface="Cambria Math"/>
                <a:ea typeface="Cambria Math"/>
              </a:rPr>
              <a:t>fin  </a:t>
            </a:r>
            <a:r>
              <a:rPr lang="it-IT" i="1">
                <a:latin typeface="Cambria Math"/>
                <a:ea typeface="Cambria Math"/>
              </a:rPr>
              <a:t> </a:t>
            </a:r>
            <a:r>
              <a:rPr lang="it-IT">
                <a:latin typeface="Cambria Math"/>
                <a:ea typeface="Cambria Math"/>
              </a:rPr>
              <a:t>= 54 𝑎</a:t>
            </a:r>
            <a:r>
              <a:rPr lang="it-IT" i="1" baseline="-25000">
                <a:latin typeface="Cambria Math"/>
                <a:ea typeface="Cambria Math"/>
              </a:rPr>
              <a:t>0</a:t>
            </a:r>
            <a:r>
              <a:rPr lang="it-IT" i="1">
                <a:latin typeface="Cambria Math"/>
                <a:ea typeface="Cambria Math"/>
              </a:rPr>
              <a:t> </a:t>
            </a:r>
            <a:endParaRPr lang="it-IT" i="1" baseline="30000"/>
          </a:p>
        </p:txBody>
      </p:sp>
      <p:sp>
        <p:nvSpPr>
          <p:cNvPr id="16" name="Rettangolo arrotondato 15"/>
          <p:cNvSpPr/>
          <p:nvPr/>
        </p:nvSpPr>
        <p:spPr>
          <a:xfrm>
            <a:off x="3995936" y="1628800"/>
            <a:ext cx="1368152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arrotondato 16"/>
          <p:cNvSpPr/>
          <p:nvPr/>
        </p:nvSpPr>
        <p:spPr>
          <a:xfrm>
            <a:off x="6012160" y="1628800"/>
            <a:ext cx="1368152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3995936" y="16288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latin typeface="Cambria Math"/>
                <a:ea typeface="Cambria Math"/>
              </a:rPr>
              <a:t>𝑎</a:t>
            </a:r>
            <a:r>
              <a:rPr lang="it-IT" i="1" baseline="-25000">
                <a:latin typeface="Cambria Math"/>
                <a:ea typeface="Cambria Math"/>
              </a:rPr>
              <a:t>s</a:t>
            </a:r>
            <a:r>
              <a:rPr lang="it-IT" i="1" baseline="30000">
                <a:latin typeface="Cambria Math"/>
                <a:ea typeface="Cambria Math"/>
              </a:rPr>
              <a:t>fin  </a:t>
            </a:r>
            <a:r>
              <a:rPr lang="it-IT" i="1">
                <a:latin typeface="Cambria Math"/>
                <a:ea typeface="Cambria Math"/>
              </a:rPr>
              <a:t> </a:t>
            </a:r>
            <a:r>
              <a:rPr lang="it-IT">
                <a:latin typeface="Cambria Math"/>
                <a:ea typeface="Cambria Math"/>
              </a:rPr>
              <a:t>= 44 𝑎</a:t>
            </a:r>
            <a:r>
              <a:rPr lang="it-IT" i="1" baseline="-25000">
                <a:latin typeface="Cambria Math"/>
                <a:ea typeface="Cambria Math"/>
              </a:rPr>
              <a:t>0</a:t>
            </a:r>
            <a:r>
              <a:rPr lang="it-IT" i="1">
                <a:latin typeface="Cambria Math"/>
                <a:ea typeface="Cambria Math"/>
              </a:rPr>
              <a:t> </a:t>
            </a:r>
            <a:endParaRPr lang="it-IT" i="1" baseline="30000"/>
          </a:p>
        </p:txBody>
      </p:sp>
      <p:sp>
        <p:nvSpPr>
          <p:cNvPr id="19" name="CasellaDiTesto 18"/>
          <p:cNvSpPr txBox="1"/>
          <p:nvPr/>
        </p:nvSpPr>
        <p:spPr>
          <a:xfrm>
            <a:off x="6012160" y="16288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latin typeface="Cambria Math"/>
                <a:ea typeface="Cambria Math"/>
              </a:rPr>
              <a:t>𝑎</a:t>
            </a:r>
            <a:r>
              <a:rPr lang="it-IT" i="1" baseline="-25000">
                <a:latin typeface="Cambria Math"/>
                <a:ea typeface="Cambria Math"/>
              </a:rPr>
              <a:t>s</a:t>
            </a:r>
            <a:r>
              <a:rPr lang="it-IT" i="1" baseline="30000">
                <a:latin typeface="Cambria Math"/>
                <a:ea typeface="Cambria Math"/>
              </a:rPr>
              <a:t>fin  </a:t>
            </a:r>
            <a:r>
              <a:rPr lang="it-IT" i="1">
                <a:latin typeface="Cambria Math"/>
                <a:ea typeface="Cambria Math"/>
              </a:rPr>
              <a:t> </a:t>
            </a:r>
            <a:r>
              <a:rPr lang="it-IT">
                <a:latin typeface="Cambria Math"/>
                <a:ea typeface="Cambria Math"/>
              </a:rPr>
              <a:t>= 37 𝑎</a:t>
            </a:r>
            <a:r>
              <a:rPr lang="it-IT" i="1" baseline="-25000">
                <a:latin typeface="Cambria Math"/>
                <a:ea typeface="Cambria Math"/>
              </a:rPr>
              <a:t>0</a:t>
            </a:r>
            <a:r>
              <a:rPr lang="it-IT" i="1">
                <a:latin typeface="Cambria Math"/>
                <a:ea typeface="Cambria Math"/>
              </a:rPr>
              <a:t> </a:t>
            </a:r>
            <a:endParaRPr lang="it-IT" i="1" baseline="300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>
                <a:latin typeface="+mj-lt"/>
              </a:rPr>
              <a:t>Experimental observations</a:t>
            </a:r>
            <a:endParaRPr lang="it-IT" sz="28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" name="Connettore 1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Giulia\Desktop\PhD_dessertation\Immagini_ppt\RotonPeaks_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82081"/>
            <a:ext cx="6397823" cy="4875919"/>
          </a:xfrm>
          <a:prstGeom prst="rect">
            <a:avLst/>
          </a:prstGeom>
          <a:noFill/>
        </p:spPr>
      </p:pic>
      <p:sp>
        <p:nvSpPr>
          <p:cNvPr id="22" name="CasellaDiTesto 21"/>
          <p:cNvSpPr txBox="1"/>
          <p:nvPr/>
        </p:nvSpPr>
        <p:spPr>
          <a:xfrm>
            <a:off x="0" y="4150821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/>
              <a:t>Average of  </a:t>
            </a:r>
            <a:r>
              <a:rPr lang="it-IT">
                <a:latin typeface="Cambria Math"/>
                <a:ea typeface="Cambria Math"/>
              </a:rPr>
              <a:t>~ </a:t>
            </a:r>
            <a:r>
              <a:rPr lang="it-IT"/>
              <a:t>20 images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7524328" y="4141529"/>
            <a:ext cx="1619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0070C0"/>
                </a:solidFill>
              </a:rPr>
              <a:t>Highly </a:t>
            </a:r>
            <a:r>
              <a:rPr lang="it-IT" sz="2000" b="1" dirty="0" err="1">
                <a:solidFill>
                  <a:srgbClr val="0070C0"/>
                </a:solidFill>
              </a:rPr>
              <a:t>reproducible</a:t>
            </a:r>
            <a:r>
              <a:rPr lang="it-IT" sz="2000" b="1" dirty="0">
                <a:solidFill>
                  <a:srgbClr val="0070C0"/>
                </a:solidFill>
              </a:rPr>
              <a:t> </a:t>
            </a:r>
            <a:r>
              <a:rPr lang="it-IT" sz="2000" b="1" dirty="0" err="1">
                <a:solidFill>
                  <a:srgbClr val="0070C0"/>
                </a:solidFill>
              </a:rPr>
              <a:t>peaks</a:t>
            </a:r>
            <a:r>
              <a:rPr lang="it-IT" sz="2000" b="1" dirty="0">
                <a:solidFill>
                  <a:srgbClr val="0070C0"/>
                </a:solidFill>
              </a:rPr>
              <a:t>!</a:t>
            </a:r>
          </a:p>
        </p:txBody>
      </p:sp>
      <p:sp>
        <p:nvSpPr>
          <p:cNvPr id="24" name="Freccia in giù 19"/>
          <p:cNvSpPr/>
          <p:nvPr/>
        </p:nvSpPr>
        <p:spPr>
          <a:xfrm rot="10228863">
            <a:off x="4241161" y="3942937"/>
            <a:ext cx="222949" cy="1242558"/>
          </a:xfrm>
          <a:prstGeom prst="downArrow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5" name="Freccia in giù 19"/>
          <p:cNvSpPr/>
          <p:nvPr/>
        </p:nvSpPr>
        <p:spPr>
          <a:xfrm rot="11678282">
            <a:off x="4730770" y="4010258"/>
            <a:ext cx="205894" cy="1282972"/>
          </a:xfrm>
          <a:prstGeom prst="downArrow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6" name="Freccia in giù 19"/>
          <p:cNvSpPr/>
          <p:nvPr/>
        </p:nvSpPr>
        <p:spPr>
          <a:xfrm rot="10228863">
            <a:off x="6185377" y="3942937"/>
            <a:ext cx="222949" cy="1242558"/>
          </a:xfrm>
          <a:prstGeom prst="downArrow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8" name="Freccia in giù 19"/>
          <p:cNvSpPr/>
          <p:nvPr/>
        </p:nvSpPr>
        <p:spPr>
          <a:xfrm rot="11678282">
            <a:off x="6727616" y="4010258"/>
            <a:ext cx="205894" cy="1282972"/>
          </a:xfrm>
          <a:prstGeom prst="downArrow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9" name="CasellaDiTesto 21"/>
          <p:cNvSpPr txBox="1"/>
          <p:nvPr/>
        </p:nvSpPr>
        <p:spPr>
          <a:xfrm>
            <a:off x="3275856" y="4797152"/>
            <a:ext cx="4392488" cy="1015663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 algn="ctr"/>
            <a:r>
              <a:rPr lang="it-IT" sz="2000"/>
              <a:t>Are these peaks a signature of the </a:t>
            </a:r>
            <a:r>
              <a:rPr lang="it-IT" sz="2000" b="1"/>
              <a:t>population of the roton mode </a:t>
            </a:r>
          </a:p>
          <a:p>
            <a:pPr marL="285750" indent="-285750" algn="ctr"/>
            <a:r>
              <a:rPr lang="it-IT" sz="2000"/>
              <a:t>in our system?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1"/>
              <p:cNvSpPr txBox="1"/>
              <p:nvPr/>
            </p:nvSpPr>
            <p:spPr>
              <a:xfrm>
                <a:off x="611560" y="704890"/>
                <a:ext cx="7848872" cy="763671"/>
              </a:xfrm>
              <a:prstGeom prst="rect">
                <a:avLst/>
              </a:prstGeom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285750" indent="-285750" algn="ctr"/>
                <a:r>
                  <a:rPr lang="it-IT" sz="2000" dirty="0"/>
                  <a:t>For </a:t>
                </a:r>
                <a:r>
                  <a:rPr lang="it-IT" sz="2000" dirty="0" err="1"/>
                  <a:t>sufficiently</a:t>
                </a:r>
                <a:r>
                  <a:rPr lang="it-IT" sz="2000" dirty="0"/>
                  <a:t> </a:t>
                </a:r>
                <a:r>
                  <a:rPr lang="it-IT" sz="2000" dirty="0" err="1"/>
                  <a:t>low</a:t>
                </a:r>
                <a:r>
                  <a:rPr lang="it-IT" sz="20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𝑓𝑖𝑛</m:t>
                        </m:r>
                      </m:sup>
                    </m:sSubSup>
                    <m:r>
                      <a:rPr lang="de-D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𝑑𝑑</m:t>
                        </m:r>
                      </m:sub>
                    </m:sSub>
                  </m:oMath>
                </a14:m>
                <a:endParaRPr lang="it-IT" sz="2000" dirty="0"/>
              </a:p>
              <a:p>
                <a:pPr marL="285750" indent="-285750"/>
                <a:r>
                  <a:rPr lang="it-IT" sz="2000" dirty="0"/>
                  <a:t>              </a:t>
                </a:r>
                <a:r>
                  <a:rPr lang="it-IT" sz="2000" dirty="0" err="1"/>
                  <a:t>Emergence</a:t>
                </a:r>
                <a:r>
                  <a:rPr lang="it-IT" sz="2000" dirty="0"/>
                  <a:t> of </a:t>
                </a:r>
                <a:r>
                  <a:rPr lang="it-IT" sz="2000" b="1" i="1" dirty="0" err="1"/>
                  <a:t>peaks</a:t>
                </a:r>
                <a:r>
                  <a:rPr lang="it-IT" sz="2000" b="1" i="1" dirty="0"/>
                  <a:t> </a:t>
                </a:r>
                <a:r>
                  <a:rPr lang="it-IT" sz="2000" b="1" i="1" dirty="0" err="1"/>
                  <a:t>at</a:t>
                </a:r>
                <a:r>
                  <a:rPr lang="it-IT" sz="2000" b="1" i="1" dirty="0"/>
                  <a:t> finite </a:t>
                </a:r>
                <a:r>
                  <a:rPr lang="it-IT" sz="2000" b="1" i="1" dirty="0" err="1"/>
                  <a:t>momentum</a:t>
                </a:r>
                <a:r>
                  <a:rPr lang="it-IT" sz="2000" b="1" dirty="0"/>
                  <a:t> </a:t>
                </a:r>
                <a:r>
                  <a:rPr lang="it-IT" sz="2000" dirty="0"/>
                  <a:t>in time-of-</a:t>
                </a:r>
                <a:r>
                  <a:rPr lang="it-IT" sz="2000" dirty="0" err="1"/>
                  <a:t>flight</a:t>
                </a:r>
                <a:r>
                  <a:rPr lang="it-IT" sz="2000" dirty="0"/>
                  <a:t> images!</a:t>
                </a:r>
              </a:p>
            </p:txBody>
          </p:sp>
        </mc:Choice>
        <mc:Fallback xmlns="">
          <p:sp>
            <p:nvSpPr>
              <p:cNvPr id="27" name="CasellaDiTes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704890"/>
                <a:ext cx="7848872" cy="763671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Freccia in giù 19"/>
          <p:cNvSpPr/>
          <p:nvPr/>
        </p:nvSpPr>
        <p:spPr>
          <a:xfrm rot="16200000">
            <a:off x="1115616" y="980729"/>
            <a:ext cx="216024" cy="360040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arrotondato 16"/>
          <p:cNvSpPr/>
          <p:nvPr/>
        </p:nvSpPr>
        <p:spPr>
          <a:xfrm>
            <a:off x="1979712" y="1628800"/>
            <a:ext cx="1368152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arrotondato 17"/>
          <p:cNvSpPr/>
          <p:nvPr/>
        </p:nvSpPr>
        <p:spPr>
          <a:xfrm>
            <a:off x="3995936" y="1628800"/>
            <a:ext cx="1368152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arrotondato 18"/>
          <p:cNvSpPr/>
          <p:nvPr/>
        </p:nvSpPr>
        <p:spPr>
          <a:xfrm>
            <a:off x="6012160" y="1628800"/>
            <a:ext cx="1368152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1979712" y="16288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latin typeface="Cambria Math"/>
                <a:ea typeface="Cambria Math"/>
              </a:rPr>
              <a:t>𝑎</a:t>
            </a:r>
            <a:r>
              <a:rPr lang="it-IT" i="1" baseline="-25000">
                <a:latin typeface="Cambria Math"/>
                <a:ea typeface="Cambria Math"/>
              </a:rPr>
              <a:t>s</a:t>
            </a:r>
            <a:r>
              <a:rPr lang="it-IT" i="1" baseline="30000">
                <a:latin typeface="Cambria Math"/>
                <a:ea typeface="Cambria Math"/>
              </a:rPr>
              <a:t>fin  </a:t>
            </a:r>
            <a:r>
              <a:rPr lang="it-IT" i="1">
                <a:latin typeface="Cambria Math"/>
                <a:ea typeface="Cambria Math"/>
              </a:rPr>
              <a:t> </a:t>
            </a:r>
            <a:r>
              <a:rPr lang="it-IT">
                <a:latin typeface="Cambria Math"/>
                <a:ea typeface="Cambria Math"/>
              </a:rPr>
              <a:t>= 54 𝑎</a:t>
            </a:r>
            <a:r>
              <a:rPr lang="it-IT" i="1" baseline="-25000">
                <a:latin typeface="Cambria Math"/>
                <a:ea typeface="Cambria Math"/>
              </a:rPr>
              <a:t>0</a:t>
            </a:r>
            <a:r>
              <a:rPr lang="it-IT" i="1">
                <a:latin typeface="Cambria Math"/>
                <a:ea typeface="Cambria Math"/>
              </a:rPr>
              <a:t> </a:t>
            </a:r>
            <a:endParaRPr lang="it-IT" i="1" baseline="30000"/>
          </a:p>
        </p:txBody>
      </p:sp>
      <p:sp>
        <p:nvSpPr>
          <p:cNvPr id="21" name="CasellaDiTesto 20"/>
          <p:cNvSpPr txBox="1"/>
          <p:nvPr/>
        </p:nvSpPr>
        <p:spPr>
          <a:xfrm>
            <a:off x="3995936" y="16288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latin typeface="Cambria Math"/>
                <a:ea typeface="Cambria Math"/>
              </a:rPr>
              <a:t>𝑎</a:t>
            </a:r>
            <a:r>
              <a:rPr lang="it-IT" i="1" baseline="-25000">
                <a:latin typeface="Cambria Math"/>
                <a:ea typeface="Cambria Math"/>
              </a:rPr>
              <a:t>s</a:t>
            </a:r>
            <a:r>
              <a:rPr lang="it-IT" i="1" baseline="30000">
                <a:latin typeface="Cambria Math"/>
                <a:ea typeface="Cambria Math"/>
              </a:rPr>
              <a:t>fin  </a:t>
            </a:r>
            <a:r>
              <a:rPr lang="it-IT" i="1">
                <a:latin typeface="Cambria Math"/>
                <a:ea typeface="Cambria Math"/>
              </a:rPr>
              <a:t> </a:t>
            </a:r>
            <a:r>
              <a:rPr lang="it-IT">
                <a:latin typeface="Cambria Math"/>
                <a:ea typeface="Cambria Math"/>
              </a:rPr>
              <a:t>= 44 𝑎</a:t>
            </a:r>
            <a:r>
              <a:rPr lang="it-IT" i="1" baseline="-25000">
                <a:latin typeface="Cambria Math"/>
                <a:ea typeface="Cambria Math"/>
              </a:rPr>
              <a:t>0</a:t>
            </a:r>
            <a:r>
              <a:rPr lang="it-IT" i="1">
                <a:latin typeface="Cambria Math"/>
                <a:ea typeface="Cambria Math"/>
              </a:rPr>
              <a:t> </a:t>
            </a:r>
            <a:endParaRPr lang="it-IT" i="1" baseline="30000"/>
          </a:p>
        </p:txBody>
      </p:sp>
      <p:sp>
        <p:nvSpPr>
          <p:cNvPr id="34" name="CasellaDiTesto 33"/>
          <p:cNvSpPr txBox="1"/>
          <p:nvPr/>
        </p:nvSpPr>
        <p:spPr>
          <a:xfrm>
            <a:off x="6012160" y="16288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latin typeface="Cambria Math"/>
                <a:ea typeface="Cambria Math"/>
              </a:rPr>
              <a:t>𝑎</a:t>
            </a:r>
            <a:r>
              <a:rPr lang="it-IT" i="1" baseline="-25000">
                <a:latin typeface="Cambria Math"/>
                <a:ea typeface="Cambria Math"/>
              </a:rPr>
              <a:t>s</a:t>
            </a:r>
            <a:r>
              <a:rPr lang="it-IT" i="1" baseline="30000">
                <a:latin typeface="Cambria Math"/>
                <a:ea typeface="Cambria Math"/>
              </a:rPr>
              <a:t>fin  </a:t>
            </a:r>
            <a:r>
              <a:rPr lang="it-IT" i="1">
                <a:latin typeface="Cambria Math"/>
                <a:ea typeface="Cambria Math"/>
              </a:rPr>
              <a:t> </a:t>
            </a:r>
            <a:r>
              <a:rPr lang="it-IT">
                <a:latin typeface="Cambria Math"/>
                <a:ea typeface="Cambria Math"/>
              </a:rPr>
              <a:t>= 37 𝑎</a:t>
            </a:r>
            <a:r>
              <a:rPr lang="it-IT" i="1" baseline="-25000">
                <a:latin typeface="Cambria Math"/>
                <a:ea typeface="Cambria Math"/>
              </a:rPr>
              <a:t>0</a:t>
            </a:r>
            <a:r>
              <a:rPr lang="it-IT" i="1">
                <a:latin typeface="Cambria Math"/>
                <a:ea typeface="Cambria Math"/>
              </a:rPr>
              <a:t> </a:t>
            </a:r>
            <a:endParaRPr lang="it-IT" i="1" baseline="300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21"/>
              <p:cNvSpPr txBox="1"/>
              <p:nvPr/>
            </p:nvSpPr>
            <p:spPr>
              <a:xfrm>
                <a:off x="492731" y="1700808"/>
                <a:ext cx="1245767" cy="65806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𝒓𝒐𝒕𝒐𝒏</m:t>
                          </m:r>
                        </m:sub>
                      </m:sSub>
                      <m:r>
                        <a:rPr lang="it-IT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it-IT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it-IT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𝒍</m:t>
                              </m:r>
                            </m:e>
                            <m:sub>
                              <m:r>
                                <a:rPr lang="de-DE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7" name="CasellaDiTes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31" y="1700808"/>
                <a:ext cx="1245767" cy="658065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25504" y="688920"/>
            <a:ext cx="19802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err="1"/>
              <a:t>Reminder</a:t>
            </a:r>
            <a:r>
              <a:rPr lang="de-DE" sz="2000" dirty="0"/>
              <a:t>! </a:t>
            </a:r>
          </a:p>
          <a:p>
            <a:pPr algn="ctr"/>
            <a:r>
              <a:rPr lang="de-DE" sz="2000" dirty="0" err="1"/>
              <a:t>Expected</a:t>
            </a:r>
            <a:r>
              <a:rPr lang="de-DE" sz="2000" dirty="0"/>
              <a:t> </a:t>
            </a:r>
            <a:r>
              <a:rPr lang="de-DE" sz="2000" dirty="0" err="1"/>
              <a:t>scaling</a:t>
            </a:r>
            <a:r>
              <a:rPr lang="de-DE" sz="2000" dirty="0"/>
              <a:t> </a:t>
            </a:r>
            <a:r>
              <a:rPr lang="de-DE" sz="2000" dirty="0" err="1"/>
              <a:t>from</a:t>
            </a:r>
            <a:r>
              <a:rPr lang="de-DE" sz="2000" dirty="0"/>
              <a:t> </a:t>
            </a:r>
            <a:r>
              <a:rPr lang="de-DE" sz="2000" dirty="0" err="1"/>
              <a:t>theory</a:t>
            </a:r>
            <a:r>
              <a:rPr lang="de-DE" sz="20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9530" y="2744451"/>
                <a:ext cx="1512168" cy="91069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de-DE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30" y="2744451"/>
                <a:ext cx="1512168" cy="910699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sellaDiTesto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>
                <a:latin typeface="+mj-lt"/>
              </a:rPr>
              <a:t>Look for linear scaling of </a:t>
            </a:r>
            <a:r>
              <a:rPr lang="it-IT" sz="2800" b="1" i="1">
                <a:latin typeface="+mj-lt"/>
              </a:rPr>
              <a:t>k</a:t>
            </a:r>
            <a:r>
              <a:rPr lang="it-IT" sz="2800" b="1" i="1" baseline="-25000">
                <a:latin typeface="+mj-lt"/>
              </a:rPr>
              <a:t>roton</a:t>
            </a:r>
            <a:r>
              <a:rPr lang="it-IT" sz="2800" b="1" i="1">
                <a:latin typeface="+mj-lt"/>
              </a:rPr>
              <a:t> </a:t>
            </a:r>
            <a:r>
              <a:rPr lang="it-IT" sz="2800" b="1">
                <a:latin typeface="+mj-lt"/>
              </a:rPr>
              <a:t>with </a:t>
            </a:r>
            <a:r>
              <a:rPr lang="it-IT" sz="2800" b="1" i="1">
                <a:latin typeface="+mj-lt"/>
              </a:rPr>
              <a:t>l</a:t>
            </a:r>
            <a:r>
              <a:rPr lang="it-IT" sz="2800" b="1" i="1" baseline="-25000">
                <a:latin typeface="+mj-lt"/>
              </a:rPr>
              <a:t>z</a:t>
            </a:r>
            <a:r>
              <a:rPr lang="it-IT" sz="2800" b="1" i="1" baseline="30000">
                <a:latin typeface="+mj-lt"/>
              </a:rPr>
              <a:t>-1</a:t>
            </a:r>
            <a:endParaRPr lang="it-IT" sz="2800" b="1" i="1" baseline="300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31178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ccia in giù 6"/>
          <p:cNvSpPr/>
          <p:nvPr/>
        </p:nvSpPr>
        <p:spPr>
          <a:xfrm rot="16200000">
            <a:off x="4463988" y="3824815"/>
            <a:ext cx="216023" cy="3672409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22"/>
          <p:cNvSpPr txBox="1"/>
          <p:nvPr/>
        </p:nvSpPr>
        <p:spPr>
          <a:xfrm>
            <a:off x="2447763" y="5850920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>
                <a:solidFill>
                  <a:srgbClr val="0070C0"/>
                </a:solidFill>
              </a:rPr>
              <a:t>Increasing</a:t>
            </a:r>
            <a:r>
              <a:rPr lang="it-IT" sz="2000" dirty="0">
                <a:solidFill>
                  <a:srgbClr val="0070C0"/>
                </a:solidFill>
              </a:rPr>
              <a:t> </a:t>
            </a:r>
            <a:r>
              <a:rPr lang="it-IT" sz="2000" dirty="0" err="1">
                <a:solidFill>
                  <a:srgbClr val="0070C0"/>
                </a:solidFill>
              </a:rPr>
              <a:t>confinement</a:t>
            </a:r>
            <a:r>
              <a:rPr lang="it-IT" sz="2000" dirty="0">
                <a:solidFill>
                  <a:srgbClr val="0070C0"/>
                </a:solidFill>
              </a:rPr>
              <a:t> </a:t>
            </a:r>
            <a:r>
              <a:rPr lang="it-IT" sz="2000" dirty="0" err="1">
                <a:solidFill>
                  <a:srgbClr val="0070C0"/>
                </a:solidFill>
              </a:rPr>
              <a:t>along</a:t>
            </a:r>
            <a:r>
              <a:rPr lang="it-IT" sz="2000" dirty="0">
                <a:solidFill>
                  <a:srgbClr val="0070C0"/>
                </a:solidFill>
              </a:rPr>
              <a:t> </a:t>
            </a:r>
            <a:r>
              <a:rPr lang="it-IT" sz="2000" i="1" dirty="0">
                <a:solidFill>
                  <a:srgbClr val="0070C0"/>
                </a:solidFill>
              </a:rPr>
              <a:t>z</a:t>
            </a:r>
            <a:r>
              <a:rPr lang="it-IT" sz="2000" dirty="0">
                <a:solidFill>
                  <a:srgbClr val="0070C0"/>
                </a:solidFill>
              </a:rPr>
              <a:t>-</a:t>
            </a:r>
            <a:r>
              <a:rPr lang="it-IT" sz="2000" dirty="0" err="1">
                <a:solidFill>
                  <a:srgbClr val="0070C0"/>
                </a:solidFill>
              </a:rPr>
              <a:t>axis</a:t>
            </a:r>
            <a:r>
              <a:rPr lang="it-IT" sz="20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9" name="Grafik 27" descr="Bildschirmausschnit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40" y="1196752"/>
            <a:ext cx="4176464" cy="41764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21"/>
              <p:cNvSpPr txBox="1"/>
              <p:nvPr/>
            </p:nvSpPr>
            <p:spPr>
              <a:xfrm>
                <a:off x="492731" y="1700808"/>
                <a:ext cx="1245767" cy="65806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𝒓𝒐𝒕𝒐𝒏</m:t>
                          </m:r>
                        </m:sub>
                      </m:sSub>
                      <m:r>
                        <a:rPr lang="it-IT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it-IT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it-IT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𝒍</m:t>
                              </m:r>
                            </m:e>
                            <m:sub>
                              <m:r>
                                <a:rPr lang="de-DE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7" name="CasellaDiTes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31" y="1700808"/>
                <a:ext cx="1245767" cy="658065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25504" y="688920"/>
            <a:ext cx="19802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err="1"/>
              <a:t>Reminder</a:t>
            </a:r>
            <a:r>
              <a:rPr lang="de-DE" sz="2000" dirty="0"/>
              <a:t>! </a:t>
            </a:r>
          </a:p>
          <a:p>
            <a:pPr algn="ctr"/>
            <a:r>
              <a:rPr lang="de-DE" sz="2000" dirty="0" err="1"/>
              <a:t>Expected</a:t>
            </a:r>
            <a:r>
              <a:rPr lang="de-DE" sz="2000" dirty="0"/>
              <a:t> </a:t>
            </a:r>
            <a:r>
              <a:rPr lang="de-DE" sz="2000" dirty="0" err="1"/>
              <a:t>scaling</a:t>
            </a:r>
            <a:r>
              <a:rPr lang="de-DE" sz="2000" dirty="0"/>
              <a:t> </a:t>
            </a:r>
            <a:r>
              <a:rPr lang="de-DE" sz="2000" dirty="0" err="1"/>
              <a:t>from</a:t>
            </a:r>
            <a:r>
              <a:rPr lang="de-DE" sz="2000" dirty="0"/>
              <a:t> </a:t>
            </a:r>
            <a:r>
              <a:rPr lang="de-DE" sz="2000" dirty="0" err="1"/>
              <a:t>theory</a:t>
            </a:r>
            <a:r>
              <a:rPr lang="de-DE" sz="20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9530" y="2744451"/>
                <a:ext cx="1512168" cy="91069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de-DE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30" y="2744451"/>
                <a:ext cx="1512168" cy="910699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sellaDiTesto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>
                <a:latin typeface="+mj-lt"/>
              </a:rPr>
              <a:t>Look for linear scaling of </a:t>
            </a:r>
            <a:r>
              <a:rPr lang="it-IT" sz="2800" b="1" i="1">
                <a:latin typeface="+mj-lt"/>
              </a:rPr>
              <a:t>k</a:t>
            </a:r>
            <a:r>
              <a:rPr lang="it-IT" sz="2800" b="1" i="1" baseline="-25000">
                <a:latin typeface="+mj-lt"/>
              </a:rPr>
              <a:t>roton</a:t>
            </a:r>
            <a:r>
              <a:rPr lang="it-IT" sz="2800" b="1" i="1">
                <a:latin typeface="+mj-lt"/>
              </a:rPr>
              <a:t> </a:t>
            </a:r>
            <a:r>
              <a:rPr lang="it-IT" sz="2800" b="1">
                <a:latin typeface="+mj-lt"/>
              </a:rPr>
              <a:t>with </a:t>
            </a:r>
            <a:r>
              <a:rPr lang="it-IT" sz="2800" b="1" i="1">
                <a:latin typeface="+mj-lt"/>
              </a:rPr>
              <a:t>l</a:t>
            </a:r>
            <a:r>
              <a:rPr lang="it-IT" sz="2800" b="1" i="1" baseline="-25000">
                <a:latin typeface="+mj-lt"/>
              </a:rPr>
              <a:t>z</a:t>
            </a:r>
            <a:r>
              <a:rPr lang="it-IT" sz="2800" b="1" i="1" baseline="30000">
                <a:latin typeface="+mj-lt"/>
              </a:rPr>
              <a:t>-1</a:t>
            </a:r>
            <a:endParaRPr lang="it-IT" sz="2800" b="1" i="1" baseline="300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8746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ccia in giù 6"/>
          <p:cNvSpPr/>
          <p:nvPr/>
        </p:nvSpPr>
        <p:spPr>
          <a:xfrm rot="16200000">
            <a:off x="4463988" y="3824815"/>
            <a:ext cx="216023" cy="3672409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22"/>
          <p:cNvSpPr txBox="1"/>
          <p:nvPr/>
        </p:nvSpPr>
        <p:spPr>
          <a:xfrm>
            <a:off x="2447763" y="5850920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>
                <a:solidFill>
                  <a:srgbClr val="0070C0"/>
                </a:solidFill>
              </a:rPr>
              <a:t>Increasing</a:t>
            </a:r>
            <a:r>
              <a:rPr lang="it-IT" sz="2000" dirty="0">
                <a:solidFill>
                  <a:srgbClr val="0070C0"/>
                </a:solidFill>
              </a:rPr>
              <a:t> </a:t>
            </a:r>
            <a:r>
              <a:rPr lang="it-IT" sz="2000" dirty="0" err="1">
                <a:solidFill>
                  <a:srgbClr val="0070C0"/>
                </a:solidFill>
              </a:rPr>
              <a:t>confinement</a:t>
            </a:r>
            <a:r>
              <a:rPr lang="it-IT" sz="2000" dirty="0">
                <a:solidFill>
                  <a:srgbClr val="0070C0"/>
                </a:solidFill>
              </a:rPr>
              <a:t> </a:t>
            </a:r>
            <a:r>
              <a:rPr lang="it-IT" sz="2000" dirty="0" err="1">
                <a:solidFill>
                  <a:srgbClr val="0070C0"/>
                </a:solidFill>
              </a:rPr>
              <a:t>along</a:t>
            </a:r>
            <a:r>
              <a:rPr lang="it-IT" sz="2000" dirty="0">
                <a:solidFill>
                  <a:srgbClr val="0070C0"/>
                </a:solidFill>
              </a:rPr>
              <a:t> </a:t>
            </a:r>
            <a:r>
              <a:rPr lang="it-IT" sz="2000" i="1" dirty="0">
                <a:solidFill>
                  <a:srgbClr val="0070C0"/>
                </a:solidFill>
              </a:rPr>
              <a:t>z</a:t>
            </a:r>
            <a:r>
              <a:rPr lang="it-IT" sz="2000" dirty="0">
                <a:solidFill>
                  <a:srgbClr val="0070C0"/>
                </a:solidFill>
              </a:rPr>
              <a:t>-</a:t>
            </a:r>
            <a:r>
              <a:rPr lang="it-IT" sz="2000" dirty="0" err="1">
                <a:solidFill>
                  <a:srgbClr val="0070C0"/>
                </a:solidFill>
              </a:rPr>
              <a:t>axis</a:t>
            </a:r>
            <a:r>
              <a:rPr lang="it-IT" sz="20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516216" y="2632859"/>
            <a:ext cx="2448272" cy="9669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22"/>
              <p:cNvSpPr txBox="1"/>
              <p:nvPr/>
            </p:nvSpPr>
            <p:spPr>
              <a:xfrm>
                <a:off x="6516216" y="2762391"/>
                <a:ext cx="24482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000" b="1" dirty="0">
                    <a:solidFill>
                      <a:schemeClr val="tx1"/>
                    </a:solidFill>
                  </a:rPr>
                  <a:t>Linear </a:t>
                </a:r>
                <a:r>
                  <a:rPr lang="it-IT" sz="2000" b="1" dirty="0" err="1">
                    <a:solidFill>
                      <a:schemeClr val="tx1"/>
                    </a:solidFill>
                  </a:rPr>
                  <a:t>fit</a:t>
                </a:r>
                <a:r>
                  <a:rPr lang="it-IT" sz="2000" b="1" dirty="0">
                    <a:solidFill>
                      <a:schemeClr val="tx1"/>
                    </a:solidFill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de-DE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𝑟𝑜𝑡</m:t>
                          </m:r>
                        </m:sub>
                      </m:sSub>
                      <m:sSub>
                        <m:sSubPr>
                          <m:ctrlPr>
                            <a:rPr lang="de-DE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de-DE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de-DE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=1.61</m:t>
                      </m:r>
                      <m:r>
                        <a:rPr lang="de-DE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de-DE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0.04</m:t>
                      </m:r>
                    </m:oMath>
                  </m:oMathPara>
                </a14:m>
                <a:endParaRPr lang="it-IT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CasellaDiTes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2762391"/>
                <a:ext cx="2448272" cy="707886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498" t="-4310" b="-258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Grafik 27" descr="Bildschirmausschnit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40" y="1196752"/>
            <a:ext cx="4176464" cy="41764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504" y="688920"/>
            <a:ext cx="19802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err="1"/>
              <a:t>Reminder</a:t>
            </a:r>
            <a:r>
              <a:rPr lang="de-DE" sz="2000" dirty="0"/>
              <a:t>! </a:t>
            </a:r>
          </a:p>
          <a:p>
            <a:pPr algn="ctr"/>
            <a:r>
              <a:rPr lang="de-DE" sz="2000" dirty="0" err="1"/>
              <a:t>Expected</a:t>
            </a:r>
            <a:r>
              <a:rPr lang="de-DE" sz="2000" dirty="0"/>
              <a:t> </a:t>
            </a:r>
            <a:r>
              <a:rPr lang="de-DE" sz="2000" dirty="0" err="1"/>
              <a:t>scaling</a:t>
            </a:r>
            <a:r>
              <a:rPr lang="de-DE" sz="2000" dirty="0"/>
              <a:t> </a:t>
            </a:r>
            <a:r>
              <a:rPr lang="de-DE" sz="2000" dirty="0" err="1"/>
              <a:t>from</a:t>
            </a:r>
            <a:r>
              <a:rPr lang="de-DE" sz="2000" dirty="0"/>
              <a:t> </a:t>
            </a:r>
            <a:r>
              <a:rPr lang="de-DE" sz="2000" dirty="0" err="1"/>
              <a:t>theory</a:t>
            </a:r>
            <a:r>
              <a:rPr lang="de-DE" sz="20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21"/>
              <p:cNvSpPr txBox="1"/>
              <p:nvPr/>
            </p:nvSpPr>
            <p:spPr>
              <a:xfrm>
                <a:off x="492731" y="1700808"/>
                <a:ext cx="1245767" cy="65806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𝒓𝒐𝒕𝒐𝒏</m:t>
                          </m:r>
                        </m:sub>
                      </m:sSub>
                      <m:r>
                        <a:rPr lang="it-IT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it-IT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it-IT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𝒍</m:t>
                              </m:r>
                            </m:e>
                            <m:sub>
                              <m:r>
                                <a:rPr lang="de-DE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10" name="CasellaDiTes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31" y="1700808"/>
                <a:ext cx="1245767" cy="658065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9530" y="2744451"/>
            <a:ext cx="1512168" cy="910699"/>
          </a:xfrm>
          <a:prstGeom prst="rect">
            <a:avLst/>
          </a:prstGeom>
          <a:blipFill rotWithShape="0">
            <a:blip r:embed="rId5" cstate="print"/>
            <a:stretch>
              <a:fillRect/>
            </a:stretch>
          </a:blipFill>
        </p:spPr>
        <p:txBody>
          <a:bodyPr/>
          <a:lstStyle/>
          <a:p>
            <a:r>
              <a:rPr lang="de-DE">
                <a:noFill/>
              </a:rPr>
              <a:t> </a:t>
            </a:r>
          </a:p>
        </p:txBody>
      </p:sp>
      <p:sp>
        <p:nvSpPr>
          <p:cNvPr id="13" name="CasellaDiTesto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>
                <a:latin typeface="+mj-lt"/>
              </a:rPr>
              <a:t>Look for linear scaling of </a:t>
            </a:r>
            <a:r>
              <a:rPr lang="it-IT" sz="2800" b="1" i="1">
                <a:latin typeface="+mj-lt"/>
              </a:rPr>
              <a:t>k</a:t>
            </a:r>
            <a:r>
              <a:rPr lang="it-IT" sz="2800" b="1" i="1" baseline="-25000">
                <a:latin typeface="+mj-lt"/>
              </a:rPr>
              <a:t>roton</a:t>
            </a:r>
            <a:r>
              <a:rPr lang="it-IT" sz="2800" b="1" i="1">
                <a:latin typeface="+mj-lt"/>
              </a:rPr>
              <a:t> </a:t>
            </a:r>
            <a:r>
              <a:rPr lang="it-IT" sz="2800" b="1">
                <a:latin typeface="+mj-lt"/>
              </a:rPr>
              <a:t>with </a:t>
            </a:r>
            <a:r>
              <a:rPr lang="it-IT" sz="2800" b="1" i="1">
                <a:latin typeface="+mj-lt"/>
              </a:rPr>
              <a:t>l</a:t>
            </a:r>
            <a:r>
              <a:rPr lang="it-IT" sz="2800" b="1" i="1" baseline="-25000">
                <a:latin typeface="+mj-lt"/>
              </a:rPr>
              <a:t>z</a:t>
            </a:r>
            <a:r>
              <a:rPr lang="it-IT" sz="2800" b="1" i="1" baseline="30000">
                <a:latin typeface="+mj-lt"/>
              </a:rPr>
              <a:t>-1</a:t>
            </a:r>
            <a:endParaRPr lang="it-IT" sz="2800" b="1" i="1" baseline="300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5198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1 1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baseline="30000" dirty="0" err="1"/>
              <a:t>4</a:t>
            </a:r>
            <a:r>
              <a:rPr lang="it-IT" sz="2800" b="1" dirty="0" err="1"/>
              <a:t>He</a:t>
            </a:r>
            <a:r>
              <a:rPr lang="it-IT" sz="2800" b="1" dirty="0"/>
              <a:t> </a:t>
            </a:r>
            <a:r>
              <a:rPr lang="it-IT" sz="2800" b="1" dirty="0" err="1"/>
              <a:t>at</a:t>
            </a:r>
            <a:r>
              <a:rPr lang="it-IT" sz="2800" b="1" dirty="0"/>
              <a:t> T </a:t>
            </a:r>
            <a:r>
              <a:rPr lang="it-IT" sz="2800" b="1" dirty="0">
                <a:ea typeface="Cambria Math"/>
              </a:rPr>
              <a:t>≈ 0</a:t>
            </a:r>
            <a:endParaRPr lang="it-IT" sz="28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79512" y="764704"/>
            <a:ext cx="8784976" cy="707886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000"/>
              <a:t>Special property of Helium (He): when it is cooled down to arbitrarly low temperatures, He remains liquid instead of solidifying, for sufficiently low pressure!</a:t>
            </a:r>
          </a:p>
        </p:txBody>
      </p:sp>
      <p:pic>
        <p:nvPicPr>
          <p:cNvPr id="5" name="Picture 3" descr="C:\Users\Giulia\Desktop\PhD_dessertation\Immagini_ppt\figs_pdheli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4680520" cy="3185354"/>
          </a:xfrm>
          <a:prstGeom prst="rect">
            <a:avLst/>
          </a:prstGeom>
          <a:noFill/>
        </p:spPr>
      </p:pic>
      <p:pic>
        <p:nvPicPr>
          <p:cNvPr id="6" name="Picture 4" descr="C:\Users\Giulia\Desktop\PhD_dessertation\Immagini_ppt\phase_diagram_conventio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564904"/>
            <a:ext cx="3125298" cy="2521074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1331640" y="1804754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/>
              <a:t>Phase</a:t>
            </a:r>
            <a:r>
              <a:rPr lang="it-IT" sz="2000" dirty="0"/>
              <a:t> </a:t>
            </a:r>
            <a:r>
              <a:rPr lang="it-IT" sz="2000" dirty="0" err="1"/>
              <a:t>diagram</a:t>
            </a:r>
            <a:r>
              <a:rPr lang="it-IT" sz="2000" dirty="0"/>
              <a:t> of </a:t>
            </a:r>
            <a:r>
              <a:rPr lang="it-IT" sz="2000" baseline="30000" dirty="0"/>
              <a:t>4</a:t>
            </a:r>
            <a:r>
              <a:rPr lang="it-IT" sz="2000" dirty="0"/>
              <a:t>He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115616" y="5106670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/>
              <a:t>0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899592" y="494116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/>
              <a:t>0</a:t>
            </a:r>
          </a:p>
        </p:txBody>
      </p:sp>
      <p:cxnSp>
        <p:nvCxnSpPr>
          <p:cNvPr id="15" name="Connettore 2 14"/>
          <p:cNvCxnSpPr/>
          <p:nvPr/>
        </p:nvCxnSpPr>
        <p:spPr>
          <a:xfrm flipV="1">
            <a:off x="1907704" y="4509120"/>
            <a:ext cx="288032" cy="1080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3851920" y="4284385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/>
              <a:t>Critical point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539552" y="5589240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FF0000"/>
                </a:solidFill>
              </a:rPr>
              <a:t>1927, </a:t>
            </a:r>
            <a:r>
              <a:rPr lang="it-IT" sz="2000" dirty="0" err="1">
                <a:solidFill>
                  <a:srgbClr val="FF0000"/>
                </a:solidFill>
              </a:rPr>
              <a:t>Wolfke</a:t>
            </a:r>
            <a:r>
              <a:rPr lang="it-IT" sz="2000" dirty="0">
                <a:solidFill>
                  <a:srgbClr val="FF0000"/>
                </a:solidFill>
              </a:rPr>
              <a:t> and </a:t>
            </a:r>
            <a:r>
              <a:rPr lang="it-IT" sz="2000" dirty="0" err="1">
                <a:solidFill>
                  <a:srgbClr val="FF0000"/>
                </a:solidFill>
              </a:rPr>
              <a:t>Keesom</a:t>
            </a:r>
            <a:r>
              <a:rPr lang="it-IT" sz="20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it-IT" sz="2000" dirty="0"/>
              <a:t>II </a:t>
            </a:r>
            <a:r>
              <a:rPr lang="it-IT" sz="2000" dirty="0" err="1"/>
              <a:t>order</a:t>
            </a:r>
            <a:r>
              <a:rPr lang="it-IT" sz="2000" dirty="0"/>
              <a:t>  </a:t>
            </a:r>
            <a:r>
              <a:rPr lang="it-IT" sz="2000" dirty="0" err="1"/>
              <a:t>phase</a:t>
            </a:r>
            <a:r>
              <a:rPr lang="it-IT" sz="2000" dirty="0"/>
              <a:t> </a:t>
            </a:r>
            <a:r>
              <a:rPr lang="it-IT" sz="2000" dirty="0" err="1"/>
              <a:t>transition</a:t>
            </a:r>
            <a:endParaRPr lang="it-IT" sz="2000" dirty="0"/>
          </a:p>
          <a:p>
            <a:pPr algn="ctr"/>
            <a:r>
              <a:rPr lang="it-IT" sz="2000" dirty="0"/>
              <a:t>In </a:t>
            </a:r>
            <a:r>
              <a:rPr lang="it-IT" sz="2000" dirty="0" err="1"/>
              <a:t>liquid</a:t>
            </a:r>
            <a:r>
              <a:rPr lang="it-IT" sz="2000" dirty="0"/>
              <a:t> </a:t>
            </a:r>
            <a:r>
              <a:rPr lang="it-IT" sz="2000" dirty="0" err="1"/>
              <a:t>Helium</a:t>
            </a:r>
            <a:r>
              <a:rPr lang="it-IT" sz="2000" dirty="0"/>
              <a:t> 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5436096" y="177281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/>
              <a:t>Phase diagram of all other elements of the periodic table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4"/>
          <p:cNvSpPr txBox="1"/>
          <p:nvPr/>
        </p:nvSpPr>
        <p:spPr>
          <a:xfrm>
            <a:off x="0" y="0"/>
            <a:ext cx="9144000" cy="532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>
                <a:latin typeface="+mj-lt"/>
              </a:rPr>
              <a:t>Comparison</a:t>
            </a:r>
            <a:r>
              <a:rPr lang="de-DE" sz="2800" b="1" dirty="0">
                <a:latin typeface="+mj-lt"/>
              </a:rPr>
              <a:t> </a:t>
            </a:r>
            <a:r>
              <a:rPr lang="de-DE" sz="2800" b="1" dirty="0" err="1">
                <a:latin typeface="+mj-lt"/>
              </a:rPr>
              <a:t>to</a:t>
            </a:r>
            <a:r>
              <a:rPr lang="de-DE" sz="2800" b="1" dirty="0">
                <a:latin typeface="+mj-lt"/>
              </a:rPr>
              <a:t> </a:t>
            </a:r>
            <a:r>
              <a:rPr lang="de-DE" sz="2800" b="1" dirty="0" err="1">
                <a:latin typeface="+mj-lt"/>
              </a:rPr>
              <a:t>theory</a:t>
            </a:r>
            <a:endParaRPr lang="it-IT" sz="2800" b="1" baseline="300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5" name="Connettore 1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9512" y="69269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7030A0"/>
                </a:solidFill>
              </a:rPr>
              <a:t>Quasi-</a:t>
            </a:r>
            <a:r>
              <a:rPr lang="de-DE" b="1" dirty="0" err="1">
                <a:solidFill>
                  <a:srgbClr val="7030A0"/>
                </a:solidFill>
              </a:rPr>
              <a:t>1D</a:t>
            </a:r>
            <a:r>
              <a:rPr lang="de-DE" b="1" dirty="0">
                <a:solidFill>
                  <a:srgbClr val="7030A0"/>
                </a:solidFill>
              </a:rPr>
              <a:t> </a:t>
            </a:r>
            <a:r>
              <a:rPr lang="de-DE" b="1" dirty="0" err="1">
                <a:solidFill>
                  <a:srgbClr val="7030A0"/>
                </a:solidFill>
              </a:rPr>
              <a:t>analytical</a:t>
            </a:r>
            <a:r>
              <a:rPr lang="de-DE" b="1" dirty="0">
                <a:solidFill>
                  <a:srgbClr val="7030A0"/>
                </a:solidFill>
              </a:rPr>
              <a:t> </a:t>
            </a:r>
            <a:r>
              <a:rPr lang="de-DE" b="1" dirty="0" err="1">
                <a:solidFill>
                  <a:srgbClr val="7030A0"/>
                </a:solidFill>
              </a:rPr>
              <a:t>model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axially</a:t>
            </a:r>
            <a:r>
              <a:rPr lang="de-DE" dirty="0"/>
              <a:t> </a:t>
            </a:r>
            <a:r>
              <a:rPr lang="de-DE" dirty="0" err="1"/>
              <a:t>elongated</a:t>
            </a:r>
            <a:r>
              <a:rPr lang="de-DE" dirty="0"/>
              <a:t> </a:t>
            </a:r>
            <a:r>
              <a:rPr lang="de-DE" dirty="0" err="1"/>
              <a:t>trap</a:t>
            </a:r>
            <a:r>
              <a:rPr lang="de-DE" dirty="0"/>
              <a:t> (infinite </a:t>
            </a:r>
            <a:r>
              <a:rPr lang="de-DE" dirty="0" err="1"/>
              <a:t>cigar-shaped</a:t>
            </a:r>
            <a:r>
              <a:rPr lang="de-DE" dirty="0"/>
              <a:t> </a:t>
            </a:r>
            <a:r>
              <a:rPr lang="de-DE" dirty="0" err="1"/>
              <a:t>trap</a:t>
            </a:r>
            <a:r>
              <a:rPr lang="de-DE" dirty="0"/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59" y="1169775"/>
            <a:ext cx="2077765" cy="6603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9" y="1135438"/>
            <a:ext cx="790125" cy="7813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58048" y="1052736"/>
                <a:ext cx="2376264" cy="452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de-DE" sz="1600" dirty="0"/>
                  <a:t> </a:t>
                </a:r>
                <a:r>
                  <a:rPr lang="de-DE" sz="1600" dirty="0" err="1"/>
                  <a:t>For</a:t>
                </a:r>
                <a:r>
                  <a:rPr lang="de-DE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de-DE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𝑑𝑑</m:t>
                        </m:r>
                      </m:sub>
                    </m:sSub>
                    <m:r>
                      <a:rPr lang="de-DE" sz="16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𝑑𝑑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el-G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1  </m:t>
                    </m:r>
                  </m:oMath>
                </a14:m>
                <a:endParaRPr lang="de-DE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048" y="1052736"/>
                <a:ext cx="2376264" cy="452303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10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076056" y="1074222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energy</a:t>
            </a:r>
            <a:r>
              <a:rPr lang="de-DE" sz="1600" dirty="0"/>
              <a:t> </a:t>
            </a:r>
            <a:r>
              <a:rPr lang="de-DE" sz="1600" dirty="0" err="1"/>
              <a:t>spectrum</a:t>
            </a:r>
            <a:r>
              <a:rPr lang="de-DE" sz="1600" dirty="0"/>
              <a:t> </a:t>
            </a:r>
            <a:r>
              <a:rPr lang="de-DE" sz="1600" dirty="0" err="1"/>
              <a:t>has</a:t>
            </a:r>
            <a:r>
              <a:rPr lang="de-DE" sz="1600" dirty="0"/>
              <a:t> a </a:t>
            </a:r>
            <a:r>
              <a:rPr lang="de-DE" sz="1600" dirty="0" err="1"/>
              <a:t>roton</a:t>
            </a:r>
            <a:r>
              <a:rPr lang="de-DE" sz="1600" dirty="0"/>
              <a:t> </a:t>
            </a:r>
            <a:r>
              <a:rPr lang="de-DE" sz="1600" dirty="0" err="1"/>
              <a:t>minimum</a:t>
            </a:r>
            <a:endParaRPr lang="de-DE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67844" y="1484784"/>
                <a:ext cx="38164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de-DE" sz="1600" dirty="0"/>
                  <a:t>Roton </a:t>
                </a:r>
                <a:r>
                  <a:rPr lang="de-DE" sz="1600" dirty="0" err="1"/>
                  <a:t>momentum</a:t>
                </a:r>
                <a:r>
                  <a:rPr lang="de-DE" sz="1600" dirty="0"/>
                  <a:t> </a:t>
                </a:r>
                <a:r>
                  <a:rPr lang="de-DE" sz="1600" dirty="0" err="1"/>
                  <a:t>scales</a:t>
                </a:r>
                <a:r>
                  <a:rPr lang="de-DE" sz="1600" dirty="0"/>
                  <a:t> </a:t>
                </a:r>
                <a:r>
                  <a:rPr lang="de-DE" sz="1600" dirty="0" err="1"/>
                  <a:t>as</a:t>
                </a:r>
                <a:r>
                  <a:rPr lang="de-DE" sz="16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de-DE" sz="1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𝒓𝒐𝒕</m:t>
                        </m:r>
                      </m:sub>
                    </m:sSub>
                    <m:sSub>
                      <m:sSubPr>
                        <m:ctrlPr>
                          <a:rPr lang="de-DE" sz="1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de-DE" sz="1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sub>
                    </m:sSub>
                    <m:r>
                      <a:rPr lang="de-DE" sz="16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16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𝜿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de-DE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844" y="1484784"/>
                <a:ext cx="3816424" cy="338554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l="-639" t="-5455" b="-236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804248" y="1493762"/>
                <a:ext cx="20421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 err="1"/>
                  <a:t>where</a:t>
                </a:r>
                <a:r>
                  <a:rPr lang="de-DE" sz="1600" dirty="0"/>
                  <a:t> </a:t>
                </a:r>
                <a14:m>
                  <m:oMath xmlns:m="http://schemas.openxmlformats.org/officeDocument/2006/math">
                    <m:r>
                      <a:rPr lang="el-G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1493762"/>
                <a:ext cx="2042150" cy="338554"/>
              </a:xfrm>
              <a:prstGeom prst="rect">
                <a:avLst/>
              </a:prstGeom>
              <a:blipFill rotWithShape="0">
                <a:blip r:embed="rId6" cstate="print"/>
                <a:stretch>
                  <a:fillRect l="-1493" t="-5357" b="-214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91111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4"/>
          <p:cNvSpPr txBox="1"/>
          <p:nvPr/>
        </p:nvSpPr>
        <p:spPr>
          <a:xfrm>
            <a:off x="0" y="0"/>
            <a:ext cx="9144000" cy="532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>
                <a:latin typeface="+mj-lt"/>
              </a:rPr>
              <a:t>Comparison</a:t>
            </a:r>
            <a:r>
              <a:rPr lang="de-DE" sz="2800" b="1" dirty="0">
                <a:latin typeface="+mj-lt"/>
              </a:rPr>
              <a:t> </a:t>
            </a:r>
            <a:r>
              <a:rPr lang="de-DE" sz="2800" b="1" dirty="0" err="1">
                <a:latin typeface="+mj-lt"/>
              </a:rPr>
              <a:t>to</a:t>
            </a:r>
            <a:r>
              <a:rPr lang="de-DE" sz="2800" b="1" dirty="0">
                <a:latin typeface="+mj-lt"/>
              </a:rPr>
              <a:t> </a:t>
            </a:r>
            <a:r>
              <a:rPr lang="de-DE" sz="2800" b="1" dirty="0" err="1">
                <a:latin typeface="+mj-lt"/>
              </a:rPr>
              <a:t>theory</a:t>
            </a:r>
            <a:endParaRPr lang="it-IT" sz="2800" b="1" baseline="300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5" name="Connettore 1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9512" y="69269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7030A0"/>
                </a:solidFill>
              </a:rPr>
              <a:t>Quasi-</a:t>
            </a:r>
            <a:r>
              <a:rPr lang="de-DE" b="1" dirty="0" err="1">
                <a:solidFill>
                  <a:srgbClr val="7030A0"/>
                </a:solidFill>
              </a:rPr>
              <a:t>1D</a:t>
            </a:r>
            <a:r>
              <a:rPr lang="de-DE" b="1" dirty="0">
                <a:solidFill>
                  <a:srgbClr val="7030A0"/>
                </a:solidFill>
              </a:rPr>
              <a:t> </a:t>
            </a:r>
            <a:r>
              <a:rPr lang="de-DE" b="1" dirty="0" err="1">
                <a:solidFill>
                  <a:srgbClr val="7030A0"/>
                </a:solidFill>
              </a:rPr>
              <a:t>analytical</a:t>
            </a:r>
            <a:r>
              <a:rPr lang="de-DE" b="1" dirty="0">
                <a:solidFill>
                  <a:srgbClr val="7030A0"/>
                </a:solidFill>
              </a:rPr>
              <a:t> </a:t>
            </a:r>
            <a:r>
              <a:rPr lang="de-DE" b="1" dirty="0" err="1">
                <a:solidFill>
                  <a:srgbClr val="7030A0"/>
                </a:solidFill>
              </a:rPr>
              <a:t>model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axially</a:t>
            </a:r>
            <a:r>
              <a:rPr lang="de-DE" dirty="0"/>
              <a:t> </a:t>
            </a:r>
            <a:r>
              <a:rPr lang="de-DE" dirty="0" err="1"/>
              <a:t>elongated</a:t>
            </a:r>
            <a:r>
              <a:rPr lang="de-DE" dirty="0"/>
              <a:t> </a:t>
            </a:r>
            <a:r>
              <a:rPr lang="de-DE" dirty="0" err="1"/>
              <a:t>trap</a:t>
            </a:r>
            <a:r>
              <a:rPr lang="de-DE" dirty="0"/>
              <a:t> (infinite </a:t>
            </a:r>
            <a:r>
              <a:rPr lang="de-DE" dirty="0" err="1"/>
              <a:t>cigar-shaped</a:t>
            </a:r>
            <a:r>
              <a:rPr lang="de-DE" dirty="0"/>
              <a:t> </a:t>
            </a:r>
            <a:r>
              <a:rPr lang="de-DE" dirty="0" err="1"/>
              <a:t>trap</a:t>
            </a:r>
            <a:r>
              <a:rPr lang="de-DE" dirty="0"/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59" y="1169775"/>
            <a:ext cx="2077765" cy="6603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9" y="1135438"/>
            <a:ext cx="790125" cy="7813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58048" y="1052736"/>
                <a:ext cx="2376264" cy="452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de-DE" sz="1600" dirty="0"/>
                  <a:t> </a:t>
                </a:r>
                <a:r>
                  <a:rPr lang="de-DE" sz="1600" dirty="0" err="1"/>
                  <a:t>For</a:t>
                </a:r>
                <a:r>
                  <a:rPr lang="de-DE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de-DE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𝑑𝑑</m:t>
                        </m:r>
                      </m:sub>
                    </m:sSub>
                    <m:r>
                      <a:rPr lang="de-DE" sz="16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𝑑𝑑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el-G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1  </m:t>
                    </m:r>
                  </m:oMath>
                </a14:m>
                <a:endParaRPr lang="de-DE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048" y="1052736"/>
                <a:ext cx="2376264" cy="452303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10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076056" y="1074222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energy</a:t>
            </a:r>
            <a:r>
              <a:rPr lang="de-DE" sz="1600" dirty="0"/>
              <a:t> </a:t>
            </a:r>
            <a:r>
              <a:rPr lang="de-DE" sz="1600" dirty="0" err="1"/>
              <a:t>spectrum</a:t>
            </a:r>
            <a:r>
              <a:rPr lang="de-DE" sz="1600" dirty="0"/>
              <a:t> </a:t>
            </a:r>
            <a:r>
              <a:rPr lang="de-DE" sz="1600" dirty="0" err="1"/>
              <a:t>has</a:t>
            </a:r>
            <a:r>
              <a:rPr lang="de-DE" sz="1600" dirty="0"/>
              <a:t> a </a:t>
            </a:r>
            <a:r>
              <a:rPr lang="de-DE" sz="1600" dirty="0" err="1"/>
              <a:t>roton</a:t>
            </a:r>
            <a:r>
              <a:rPr lang="de-DE" sz="1600" dirty="0"/>
              <a:t> </a:t>
            </a:r>
            <a:r>
              <a:rPr lang="de-DE" sz="1600" dirty="0" err="1"/>
              <a:t>minimum</a:t>
            </a:r>
            <a:endParaRPr lang="de-DE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67844" y="1484784"/>
                <a:ext cx="38164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de-DE" sz="1600" dirty="0"/>
                  <a:t>Roton </a:t>
                </a:r>
                <a:r>
                  <a:rPr lang="de-DE" sz="1600" dirty="0" err="1"/>
                  <a:t>momentum</a:t>
                </a:r>
                <a:r>
                  <a:rPr lang="de-DE" sz="1600" dirty="0"/>
                  <a:t> </a:t>
                </a:r>
                <a:r>
                  <a:rPr lang="de-DE" sz="1600" dirty="0" err="1"/>
                  <a:t>scales</a:t>
                </a:r>
                <a:r>
                  <a:rPr lang="de-DE" sz="1600" dirty="0"/>
                  <a:t> </a:t>
                </a:r>
                <a:r>
                  <a:rPr lang="de-DE" sz="1600" dirty="0" err="1"/>
                  <a:t>as</a:t>
                </a:r>
                <a:r>
                  <a:rPr lang="de-DE" sz="16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de-DE" sz="1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𝒓𝒐𝒕</m:t>
                        </m:r>
                      </m:sub>
                    </m:sSub>
                    <m:sSub>
                      <m:sSubPr>
                        <m:ctrlPr>
                          <a:rPr lang="de-DE" sz="1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de-DE" sz="1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sub>
                    </m:sSub>
                    <m:r>
                      <a:rPr lang="de-DE" sz="16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16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𝜿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de-DE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844" y="1484784"/>
                <a:ext cx="3816424" cy="338554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l="-639" t="-5455" b="-236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804248" y="1493762"/>
                <a:ext cx="20421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 err="1"/>
                  <a:t>where</a:t>
                </a:r>
                <a:r>
                  <a:rPr lang="de-DE" sz="1600" dirty="0"/>
                  <a:t> </a:t>
                </a:r>
                <a14:m>
                  <m:oMath xmlns:m="http://schemas.openxmlformats.org/officeDocument/2006/math">
                    <m:r>
                      <a:rPr lang="el-G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1493762"/>
                <a:ext cx="2042150" cy="338554"/>
              </a:xfrm>
              <a:prstGeom prst="rect">
                <a:avLst/>
              </a:prstGeom>
              <a:blipFill rotWithShape="0">
                <a:blip r:embed="rId6" cstate="print"/>
                <a:stretch>
                  <a:fillRect l="-1493" t="-5357" b="-214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347864" y="1866175"/>
                <a:ext cx="5544616" cy="452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/>
                  <a:t>For </a:t>
                </a:r>
                <a:r>
                  <a:rPr lang="de-DE" sz="1600" dirty="0" err="1"/>
                  <a:t>our</a:t>
                </a:r>
                <a:r>
                  <a:rPr lang="de-DE" sz="1600" dirty="0"/>
                  <a:t> experimental </a:t>
                </a:r>
                <a:r>
                  <a:rPr lang="de-DE" sz="1600" dirty="0" err="1"/>
                  <a:t>parameters</a:t>
                </a:r>
                <a:r>
                  <a:rPr lang="de-DE" sz="16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de-D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de-D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lang="de-DE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1.6 ⇒ 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=1.59 ±0.15</m:t>
                    </m:r>
                  </m:oMath>
                </a14:m>
                <a:endParaRPr lang="de-DE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1866175"/>
                <a:ext cx="5544616" cy="452303"/>
              </a:xfrm>
              <a:prstGeom prst="rect">
                <a:avLst/>
              </a:prstGeom>
              <a:blipFill rotWithShape="0">
                <a:blip r:embed="rId7" cstate="print"/>
                <a:stretch>
                  <a:fillRect l="-54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223" y="3140968"/>
            <a:ext cx="3781953" cy="3715268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6444208" y="3657798"/>
            <a:ext cx="2160240" cy="83099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22"/>
              <p:cNvSpPr txBox="1"/>
              <p:nvPr/>
            </p:nvSpPr>
            <p:spPr>
              <a:xfrm>
                <a:off x="6372200" y="3657798"/>
                <a:ext cx="230425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600" b="1" dirty="0">
                    <a:solidFill>
                      <a:srgbClr val="0070C0"/>
                    </a:solidFill>
                  </a:rPr>
                  <a:t>Linear </a:t>
                </a:r>
                <a:r>
                  <a:rPr lang="it-IT" sz="1600" b="1" dirty="0" err="1">
                    <a:solidFill>
                      <a:srgbClr val="0070C0"/>
                    </a:solidFill>
                  </a:rPr>
                  <a:t>fit</a:t>
                </a:r>
                <a:r>
                  <a:rPr lang="it-IT" sz="1600" b="1" dirty="0">
                    <a:solidFill>
                      <a:srgbClr val="0070C0"/>
                    </a:solidFill>
                  </a:rPr>
                  <a:t> of </a:t>
                </a:r>
                <a:r>
                  <a:rPr lang="it-IT" sz="1600" b="1" dirty="0" err="1">
                    <a:solidFill>
                      <a:srgbClr val="0070C0"/>
                    </a:solidFill>
                  </a:rPr>
                  <a:t>experimental</a:t>
                </a:r>
                <a:r>
                  <a:rPr lang="it-IT" sz="1600" b="1" dirty="0">
                    <a:solidFill>
                      <a:srgbClr val="0070C0"/>
                    </a:solidFill>
                  </a:rPr>
                  <a:t> data: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de-DE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𝑟𝑜𝑡</m:t>
                          </m:r>
                        </m:sub>
                      </m:sSub>
                      <m:sSub>
                        <m:sSubPr>
                          <m:ctrlPr>
                            <a:rPr lang="de-DE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de-DE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de-DE" sz="1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=1.61</m:t>
                      </m:r>
                      <m:r>
                        <a:rPr lang="de-DE" sz="1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de-DE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0.04</m:t>
                      </m:r>
                    </m:oMath>
                  </m:oMathPara>
                </a14:m>
                <a:endParaRPr lang="it-IT" sz="16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CasellaDiTes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3657798"/>
                <a:ext cx="2304256" cy="830997"/>
              </a:xfrm>
              <a:prstGeom prst="rect">
                <a:avLst/>
              </a:prstGeom>
              <a:blipFill rotWithShape="0">
                <a:blip r:embed="rId9" cstate="print"/>
                <a:stretch>
                  <a:fillRect t="-220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/>
          <p:cNvSpPr/>
          <p:nvPr/>
        </p:nvSpPr>
        <p:spPr>
          <a:xfrm>
            <a:off x="6443125" y="4725144"/>
            <a:ext cx="2160240" cy="83099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2"/>
              <p:cNvSpPr txBox="1"/>
              <p:nvPr/>
            </p:nvSpPr>
            <p:spPr>
              <a:xfrm>
                <a:off x="6371117" y="4709558"/>
                <a:ext cx="230425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600" b="1" dirty="0">
                    <a:solidFill>
                      <a:srgbClr val="7030A0"/>
                    </a:solidFill>
                  </a:rPr>
                  <a:t>Quasi-</a:t>
                </a:r>
                <a:r>
                  <a:rPr lang="it-IT" sz="1600" b="1" dirty="0" err="1">
                    <a:solidFill>
                      <a:srgbClr val="7030A0"/>
                    </a:solidFill>
                  </a:rPr>
                  <a:t>1D</a:t>
                </a:r>
                <a:r>
                  <a:rPr lang="it-IT" sz="1600" b="1" dirty="0">
                    <a:solidFill>
                      <a:srgbClr val="7030A0"/>
                    </a:solidFill>
                  </a:rPr>
                  <a:t> </a:t>
                </a:r>
              </a:p>
              <a:p>
                <a:pPr algn="ctr"/>
                <a:r>
                  <a:rPr lang="it-IT" sz="1600" b="1" dirty="0" err="1">
                    <a:solidFill>
                      <a:srgbClr val="7030A0"/>
                    </a:solidFill>
                  </a:rPr>
                  <a:t>analytical</a:t>
                </a:r>
                <a:r>
                  <a:rPr lang="it-IT" sz="1600" b="1" dirty="0">
                    <a:solidFill>
                      <a:srgbClr val="7030A0"/>
                    </a:solidFill>
                  </a:rPr>
                  <a:t> model: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de-DE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𝑟𝑜𝑡</m:t>
                          </m:r>
                        </m:sub>
                      </m:sSub>
                      <m:sSub>
                        <m:sSubPr>
                          <m:ctrlPr>
                            <a:rPr lang="de-DE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de-DE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de-DE" sz="16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=1.</m:t>
                      </m:r>
                      <m:r>
                        <a:rPr lang="de-DE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59</m:t>
                      </m:r>
                      <m:r>
                        <a:rPr lang="de-DE" sz="16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de-DE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0.15</m:t>
                      </m:r>
                    </m:oMath>
                  </m:oMathPara>
                </a14:m>
                <a:endParaRPr lang="it-IT" sz="16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1" name="CasellaDiTes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117" y="4709558"/>
                <a:ext cx="2304256" cy="830997"/>
              </a:xfrm>
              <a:prstGeom prst="rect">
                <a:avLst/>
              </a:prstGeom>
              <a:blipFill rotWithShape="0">
                <a:blip r:embed="rId10" cstate="print"/>
                <a:stretch>
                  <a:fillRect t="-220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53159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4"/>
          <p:cNvSpPr txBox="1"/>
          <p:nvPr/>
        </p:nvSpPr>
        <p:spPr>
          <a:xfrm>
            <a:off x="0" y="0"/>
            <a:ext cx="9144000" cy="532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>
                <a:latin typeface="+mj-lt"/>
              </a:rPr>
              <a:t>Comparison</a:t>
            </a:r>
            <a:r>
              <a:rPr lang="de-DE" sz="2800" b="1" dirty="0">
                <a:latin typeface="+mj-lt"/>
              </a:rPr>
              <a:t> </a:t>
            </a:r>
            <a:r>
              <a:rPr lang="de-DE" sz="2800" b="1" dirty="0" err="1">
                <a:latin typeface="+mj-lt"/>
              </a:rPr>
              <a:t>to</a:t>
            </a:r>
            <a:r>
              <a:rPr lang="de-DE" sz="2800" b="1" dirty="0">
                <a:latin typeface="+mj-lt"/>
              </a:rPr>
              <a:t> </a:t>
            </a:r>
            <a:r>
              <a:rPr lang="de-DE" sz="2800" b="1" dirty="0" err="1">
                <a:latin typeface="+mj-lt"/>
              </a:rPr>
              <a:t>theory</a:t>
            </a:r>
            <a:endParaRPr lang="it-IT" sz="2800" b="1" baseline="300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5" name="Connettore 1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9512" y="69269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7030A0"/>
                </a:solidFill>
              </a:rPr>
              <a:t>Quasi-</a:t>
            </a:r>
            <a:r>
              <a:rPr lang="de-DE" b="1" dirty="0" err="1">
                <a:solidFill>
                  <a:srgbClr val="7030A0"/>
                </a:solidFill>
              </a:rPr>
              <a:t>1D</a:t>
            </a:r>
            <a:r>
              <a:rPr lang="de-DE" b="1" dirty="0">
                <a:solidFill>
                  <a:srgbClr val="7030A0"/>
                </a:solidFill>
              </a:rPr>
              <a:t> </a:t>
            </a:r>
            <a:r>
              <a:rPr lang="de-DE" b="1" dirty="0" err="1">
                <a:solidFill>
                  <a:srgbClr val="7030A0"/>
                </a:solidFill>
              </a:rPr>
              <a:t>analytical</a:t>
            </a:r>
            <a:r>
              <a:rPr lang="de-DE" b="1" dirty="0">
                <a:solidFill>
                  <a:srgbClr val="7030A0"/>
                </a:solidFill>
              </a:rPr>
              <a:t> </a:t>
            </a:r>
            <a:r>
              <a:rPr lang="de-DE" b="1" dirty="0" err="1">
                <a:solidFill>
                  <a:srgbClr val="7030A0"/>
                </a:solidFill>
              </a:rPr>
              <a:t>model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axially</a:t>
            </a:r>
            <a:r>
              <a:rPr lang="de-DE" dirty="0"/>
              <a:t> </a:t>
            </a:r>
            <a:r>
              <a:rPr lang="de-DE" dirty="0" err="1"/>
              <a:t>elongated</a:t>
            </a:r>
            <a:r>
              <a:rPr lang="de-DE" dirty="0"/>
              <a:t> </a:t>
            </a:r>
            <a:r>
              <a:rPr lang="de-DE" dirty="0" err="1"/>
              <a:t>trap</a:t>
            </a:r>
            <a:r>
              <a:rPr lang="de-DE" dirty="0"/>
              <a:t> (infinite </a:t>
            </a:r>
            <a:r>
              <a:rPr lang="de-DE" dirty="0" err="1"/>
              <a:t>cigar-shaped</a:t>
            </a:r>
            <a:r>
              <a:rPr lang="de-DE" dirty="0"/>
              <a:t> </a:t>
            </a:r>
            <a:r>
              <a:rPr lang="de-DE" dirty="0" err="1"/>
              <a:t>trap</a:t>
            </a:r>
            <a:r>
              <a:rPr lang="de-DE" dirty="0"/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59" y="1169775"/>
            <a:ext cx="2077765" cy="6603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9" y="1135438"/>
            <a:ext cx="790125" cy="7813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58048" y="1052736"/>
                <a:ext cx="2376264" cy="452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de-DE" sz="1600" dirty="0"/>
                  <a:t> </a:t>
                </a:r>
                <a:r>
                  <a:rPr lang="de-DE" sz="1600" dirty="0" err="1"/>
                  <a:t>For</a:t>
                </a:r>
                <a:r>
                  <a:rPr lang="de-DE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de-DE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𝑑𝑑</m:t>
                        </m:r>
                      </m:sub>
                    </m:sSub>
                    <m:r>
                      <a:rPr lang="de-DE" sz="16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𝑑𝑑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el-G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1  </m:t>
                    </m:r>
                  </m:oMath>
                </a14:m>
                <a:endParaRPr lang="de-DE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048" y="1052736"/>
                <a:ext cx="2376264" cy="452303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10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076056" y="1074222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energy</a:t>
            </a:r>
            <a:r>
              <a:rPr lang="de-DE" sz="1600" dirty="0"/>
              <a:t> </a:t>
            </a:r>
            <a:r>
              <a:rPr lang="de-DE" sz="1600" dirty="0" err="1"/>
              <a:t>spectrum</a:t>
            </a:r>
            <a:r>
              <a:rPr lang="de-DE" sz="1600" dirty="0"/>
              <a:t> </a:t>
            </a:r>
            <a:r>
              <a:rPr lang="de-DE" sz="1600" dirty="0" err="1"/>
              <a:t>has</a:t>
            </a:r>
            <a:r>
              <a:rPr lang="de-DE" sz="1600" dirty="0"/>
              <a:t> a </a:t>
            </a:r>
            <a:r>
              <a:rPr lang="de-DE" sz="1600" dirty="0" err="1"/>
              <a:t>roton</a:t>
            </a:r>
            <a:r>
              <a:rPr lang="de-DE" sz="1600" dirty="0"/>
              <a:t> </a:t>
            </a:r>
            <a:r>
              <a:rPr lang="de-DE" sz="1600" dirty="0" err="1"/>
              <a:t>minimum</a:t>
            </a:r>
            <a:endParaRPr lang="de-DE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67844" y="1484784"/>
                <a:ext cx="38164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de-DE" sz="1600" dirty="0"/>
                  <a:t>Roton </a:t>
                </a:r>
                <a:r>
                  <a:rPr lang="de-DE" sz="1600" dirty="0" err="1"/>
                  <a:t>momentum</a:t>
                </a:r>
                <a:r>
                  <a:rPr lang="de-DE" sz="1600" dirty="0"/>
                  <a:t> </a:t>
                </a:r>
                <a:r>
                  <a:rPr lang="de-DE" sz="1600" dirty="0" err="1"/>
                  <a:t>scales</a:t>
                </a:r>
                <a:r>
                  <a:rPr lang="de-DE" sz="1600" dirty="0"/>
                  <a:t> </a:t>
                </a:r>
                <a:r>
                  <a:rPr lang="de-DE" sz="1600" dirty="0" err="1"/>
                  <a:t>as</a:t>
                </a:r>
                <a:r>
                  <a:rPr lang="de-DE" sz="16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de-DE" sz="1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𝒓𝒐𝒕</m:t>
                        </m:r>
                      </m:sub>
                    </m:sSub>
                    <m:sSub>
                      <m:sSubPr>
                        <m:ctrlPr>
                          <a:rPr lang="de-DE" sz="1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de-DE" sz="1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sub>
                    </m:sSub>
                    <m:r>
                      <a:rPr lang="de-DE" sz="16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16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𝜿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de-DE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844" y="1484784"/>
                <a:ext cx="3816424" cy="338554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l="-639" t="-5455" b="-236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804248" y="1493762"/>
                <a:ext cx="20421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 err="1"/>
                  <a:t>where</a:t>
                </a:r>
                <a:r>
                  <a:rPr lang="de-DE" sz="1600" dirty="0"/>
                  <a:t> </a:t>
                </a:r>
                <a14:m>
                  <m:oMath xmlns:m="http://schemas.openxmlformats.org/officeDocument/2006/math">
                    <m:r>
                      <a:rPr lang="el-G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1493762"/>
                <a:ext cx="2042150" cy="338554"/>
              </a:xfrm>
              <a:prstGeom prst="rect">
                <a:avLst/>
              </a:prstGeom>
              <a:blipFill rotWithShape="0">
                <a:blip r:embed="rId6" cstate="print"/>
                <a:stretch>
                  <a:fillRect l="-1493" t="-5357" b="-214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347864" y="1866175"/>
                <a:ext cx="5544616" cy="452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/>
                  <a:t>For </a:t>
                </a:r>
                <a:r>
                  <a:rPr lang="de-DE" sz="1600" dirty="0" err="1"/>
                  <a:t>our</a:t>
                </a:r>
                <a:r>
                  <a:rPr lang="de-DE" sz="1600" dirty="0"/>
                  <a:t> experimental </a:t>
                </a:r>
                <a:r>
                  <a:rPr lang="de-DE" sz="1600" dirty="0" err="1"/>
                  <a:t>parameters</a:t>
                </a:r>
                <a:r>
                  <a:rPr lang="de-DE" sz="16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de-D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de-DE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lang="de-DE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1.6 ⇒ 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=1.59 ±0.15</m:t>
                    </m:r>
                  </m:oMath>
                </a14:m>
                <a:endParaRPr lang="de-DE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1866175"/>
                <a:ext cx="5544616" cy="452303"/>
              </a:xfrm>
              <a:prstGeom prst="rect">
                <a:avLst/>
              </a:prstGeom>
              <a:blipFill rotWithShape="0">
                <a:blip r:embed="rId7" cstate="print"/>
                <a:stretch>
                  <a:fillRect l="-54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6444208" y="3657798"/>
            <a:ext cx="2160240" cy="83099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22"/>
              <p:cNvSpPr txBox="1"/>
              <p:nvPr/>
            </p:nvSpPr>
            <p:spPr>
              <a:xfrm>
                <a:off x="6372200" y="3657798"/>
                <a:ext cx="230425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600" b="1" dirty="0">
                    <a:solidFill>
                      <a:srgbClr val="0070C0"/>
                    </a:solidFill>
                  </a:rPr>
                  <a:t>Linear </a:t>
                </a:r>
                <a:r>
                  <a:rPr lang="it-IT" sz="1600" b="1" dirty="0" err="1">
                    <a:solidFill>
                      <a:srgbClr val="0070C0"/>
                    </a:solidFill>
                  </a:rPr>
                  <a:t>fit</a:t>
                </a:r>
                <a:r>
                  <a:rPr lang="it-IT" sz="1600" b="1" dirty="0">
                    <a:solidFill>
                      <a:srgbClr val="0070C0"/>
                    </a:solidFill>
                  </a:rPr>
                  <a:t> of </a:t>
                </a:r>
                <a:r>
                  <a:rPr lang="it-IT" sz="1600" b="1" dirty="0" err="1">
                    <a:solidFill>
                      <a:srgbClr val="0070C0"/>
                    </a:solidFill>
                  </a:rPr>
                  <a:t>experimental</a:t>
                </a:r>
                <a:r>
                  <a:rPr lang="it-IT" sz="1600" b="1" dirty="0">
                    <a:solidFill>
                      <a:srgbClr val="0070C0"/>
                    </a:solidFill>
                  </a:rPr>
                  <a:t> data: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de-DE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𝑟𝑜𝑡</m:t>
                          </m:r>
                        </m:sub>
                      </m:sSub>
                      <m:sSub>
                        <m:sSubPr>
                          <m:ctrlPr>
                            <a:rPr lang="de-DE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de-DE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de-DE" sz="1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=1.61</m:t>
                      </m:r>
                      <m:r>
                        <a:rPr lang="de-DE" sz="1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de-DE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0.04</m:t>
                      </m:r>
                    </m:oMath>
                  </m:oMathPara>
                </a14:m>
                <a:endParaRPr lang="it-IT" sz="16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CasellaDiTes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3657798"/>
                <a:ext cx="2304256" cy="830997"/>
              </a:xfrm>
              <a:prstGeom prst="rect">
                <a:avLst/>
              </a:prstGeom>
              <a:blipFill rotWithShape="0">
                <a:blip r:embed="rId8" cstate="print"/>
                <a:stretch>
                  <a:fillRect t="-220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73699" y="2245463"/>
            <a:ext cx="2814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err="1">
                <a:solidFill>
                  <a:srgbClr val="FF0000"/>
                </a:solidFill>
              </a:rPr>
              <a:t>Numerical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simulations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13792" y="2657748"/>
                <a:ext cx="819065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de-DE" sz="1600" dirty="0"/>
                  <a:t>Real-time </a:t>
                </a:r>
                <a:r>
                  <a:rPr lang="de-DE" sz="1600" dirty="0" err="1"/>
                  <a:t>simulations</a:t>
                </a:r>
                <a:r>
                  <a:rPr lang="de-DE" sz="1600" dirty="0"/>
                  <a:t> </a:t>
                </a:r>
                <a:r>
                  <a:rPr lang="de-DE" sz="1600" dirty="0" err="1"/>
                  <a:t>reproducing</a:t>
                </a:r>
                <a:r>
                  <a:rPr lang="de-DE" sz="1600" dirty="0"/>
                  <a:t> </a:t>
                </a:r>
                <a:r>
                  <a:rPr lang="de-DE" sz="1600" dirty="0" err="1"/>
                  <a:t>the</a:t>
                </a:r>
                <a:r>
                  <a:rPr lang="de-DE" sz="1600" dirty="0"/>
                  <a:t> experimental </a:t>
                </a:r>
                <a:r>
                  <a:rPr lang="de-DE" sz="1600" dirty="0" err="1"/>
                  <a:t>conditions</a:t>
                </a:r>
                <a:r>
                  <a:rPr lang="de-DE" sz="1600" dirty="0"/>
                  <a:t> </a:t>
                </a:r>
                <a:r>
                  <a:rPr lang="de-DE" sz="1600" dirty="0" err="1"/>
                  <a:t>and</a:t>
                </a:r>
                <a:r>
                  <a:rPr lang="de-DE" sz="1600" dirty="0"/>
                  <a:t> </a:t>
                </a:r>
                <a:r>
                  <a:rPr lang="de-DE" sz="1600" dirty="0" err="1"/>
                  <a:t>ramp</a:t>
                </a:r>
                <a:r>
                  <a:rPr lang="de-DE" sz="1600" dirty="0"/>
                  <a:t> </a:t>
                </a:r>
                <a:r>
                  <a:rPr lang="de-DE" sz="1600" dirty="0" err="1"/>
                  <a:t>of</a:t>
                </a:r>
                <a:r>
                  <a:rPr lang="de-DE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de-DE" sz="16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92" y="2657748"/>
                <a:ext cx="8190656" cy="338554"/>
              </a:xfrm>
              <a:prstGeom prst="rect">
                <a:avLst/>
              </a:prstGeom>
              <a:blipFill rotWithShape="0">
                <a:blip r:embed="rId9" cstate="print"/>
                <a:stretch>
                  <a:fillRect l="-298" t="-5357" b="-214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le 17"/>
          <p:cNvSpPr/>
          <p:nvPr/>
        </p:nvSpPr>
        <p:spPr>
          <a:xfrm>
            <a:off x="6443125" y="4725144"/>
            <a:ext cx="2160240" cy="83099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22"/>
              <p:cNvSpPr txBox="1"/>
              <p:nvPr/>
            </p:nvSpPr>
            <p:spPr>
              <a:xfrm>
                <a:off x="6371117" y="4709558"/>
                <a:ext cx="230425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600" b="1" dirty="0">
                    <a:solidFill>
                      <a:srgbClr val="7030A0"/>
                    </a:solidFill>
                  </a:rPr>
                  <a:t>Quasi-</a:t>
                </a:r>
                <a:r>
                  <a:rPr lang="it-IT" sz="1600" b="1" dirty="0" err="1">
                    <a:solidFill>
                      <a:srgbClr val="7030A0"/>
                    </a:solidFill>
                  </a:rPr>
                  <a:t>1D</a:t>
                </a:r>
                <a:r>
                  <a:rPr lang="it-IT" sz="1600" b="1" dirty="0">
                    <a:solidFill>
                      <a:srgbClr val="7030A0"/>
                    </a:solidFill>
                  </a:rPr>
                  <a:t> </a:t>
                </a:r>
              </a:p>
              <a:p>
                <a:pPr algn="ctr"/>
                <a:r>
                  <a:rPr lang="it-IT" sz="1600" b="1" dirty="0" err="1">
                    <a:solidFill>
                      <a:srgbClr val="7030A0"/>
                    </a:solidFill>
                  </a:rPr>
                  <a:t>analytical</a:t>
                </a:r>
                <a:r>
                  <a:rPr lang="it-IT" sz="1600" b="1" dirty="0">
                    <a:solidFill>
                      <a:srgbClr val="7030A0"/>
                    </a:solidFill>
                  </a:rPr>
                  <a:t> model: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de-DE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𝑟𝑜𝑡</m:t>
                          </m:r>
                        </m:sub>
                      </m:sSub>
                      <m:sSub>
                        <m:sSubPr>
                          <m:ctrlPr>
                            <a:rPr lang="de-DE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de-DE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de-DE" sz="16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=1.</m:t>
                      </m:r>
                      <m:r>
                        <a:rPr lang="de-DE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59</m:t>
                      </m:r>
                      <m:r>
                        <a:rPr lang="de-DE" sz="16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de-DE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0.15</m:t>
                      </m:r>
                    </m:oMath>
                  </m:oMathPara>
                </a14:m>
                <a:endParaRPr lang="it-IT" sz="16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9" name="CasellaDiTes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117" y="4709558"/>
                <a:ext cx="2304256" cy="830997"/>
              </a:xfrm>
              <a:prstGeom prst="rect">
                <a:avLst/>
              </a:prstGeom>
              <a:blipFill rotWithShape="0">
                <a:blip r:embed="rId10" cstate="print"/>
                <a:stretch>
                  <a:fillRect t="-220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Grafik 8"/>
          <p:cNvPicPr>
            <a:picLocks noChangeAspect="1"/>
          </p:cNvPicPr>
          <p:nvPr/>
        </p:nvPicPr>
        <p:blipFill rotWithShape="1">
          <a:blip r:embed="rId11" cstate="print"/>
          <a:srcRect l="78940" t="20968" r="4655" b="28853"/>
          <a:stretch/>
        </p:blipFill>
        <p:spPr>
          <a:xfrm>
            <a:off x="2374223" y="3140968"/>
            <a:ext cx="3784284" cy="372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277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4"/>
          <p:cNvSpPr txBox="1"/>
          <p:nvPr/>
        </p:nvSpPr>
        <p:spPr>
          <a:xfrm>
            <a:off x="0" y="0"/>
            <a:ext cx="9144000" cy="532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>
                <a:latin typeface="+mj-lt"/>
              </a:rPr>
              <a:t>Conclusion</a:t>
            </a:r>
            <a:endParaRPr lang="it-IT" sz="2800" b="1" baseline="300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" name="Connettore 1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9512" y="959804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de-DE" sz="1600" dirty="0" err="1">
                <a:solidFill>
                  <a:srgbClr val="0070C0"/>
                </a:solidFill>
              </a:rPr>
              <a:t>Roton</a:t>
            </a:r>
            <a:r>
              <a:rPr lang="de-DE" sz="1600" dirty="0">
                <a:solidFill>
                  <a:srgbClr val="0070C0"/>
                </a:solidFill>
              </a:rPr>
              <a:t>:</a:t>
            </a:r>
            <a:r>
              <a:rPr lang="de-DE" sz="1600" dirty="0"/>
              <a:t> </a:t>
            </a:r>
            <a:r>
              <a:rPr lang="de-DE" sz="1600" dirty="0" err="1"/>
              <a:t>gapped</a:t>
            </a:r>
            <a:r>
              <a:rPr lang="de-DE" sz="1600" dirty="0"/>
              <a:t> </a:t>
            </a:r>
            <a:r>
              <a:rPr lang="de-DE" sz="1600" dirty="0" err="1"/>
              <a:t>elementary</a:t>
            </a:r>
            <a:r>
              <a:rPr lang="de-DE" sz="1600" dirty="0"/>
              <a:t> </a:t>
            </a:r>
            <a:r>
              <a:rPr lang="de-DE" sz="1600" dirty="0" err="1"/>
              <a:t>excitation</a:t>
            </a:r>
            <a:r>
              <a:rPr lang="de-DE" sz="1600" dirty="0"/>
              <a:t> </a:t>
            </a:r>
            <a:r>
              <a:rPr lang="de-DE" sz="1600" dirty="0" err="1"/>
              <a:t>corresponding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an </a:t>
            </a:r>
            <a:r>
              <a:rPr lang="de-DE" sz="1600" dirty="0" err="1"/>
              <a:t>energy</a:t>
            </a:r>
            <a:r>
              <a:rPr lang="de-DE" sz="1600" dirty="0"/>
              <a:t> </a:t>
            </a:r>
            <a:r>
              <a:rPr lang="de-DE" sz="1600" dirty="0" err="1"/>
              <a:t>minimum</a:t>
            </a:r>
            <a:r>
              <a:rPr lang="de-DE" sz="1600" dirty="0"/>
              <a:t> at finite </a:t>
            </a:r>
            <a:r>
              <a:rPr lang="de-DE" sz="1600" dirty="0" err="1"/>
              <a:t>momentum</a:t>
            </a:r>
            <a:r>
              <a:rPr lang="de-DE" sz="1600" dirty="0"/>
              <a:t>, </a:t>
            </a:r>
            <a:r>
              <a:rPr lang="de-DE" sz="1600" dirty="0" err="1"/>
              <a:t>emerging</a:t>
            </a:r>
            <a:r>
              <a:rPr lang="de-DE" sz="1600" dirty="0"/>
              <a:t> in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dispersion</a:t>
            </a:r>
            <a:r>
              <a:rPr lang="de-DE" sz="1600" dirty="0"/>
              <a:t> </a:t>
            </a:r>
            <a:r>
              <a:rPr lang="de-DE" sz="1600" dirty="0" err="1"/>
              <a:t>relation</a:t>
            </a:r>
            <a:r>
              <a:rPr lang="de-DE" sz="1600" dirty="0"/>
              <a:t> of superfluid </a:t>
            </a:r>
            <a:r>
              <a:rPr lang="de-DE" sz="1600" baseline="30000" dirty="0"/>
              <a:t>4</a:t>
            </a:r>
            <a:r>
              <a:rPr lang="de-DE" sz="1600" dirty="0"/>
              <a:t>He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734586"/>
            <a:ext cx="1728194" cy="109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129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4"/>
          <p:cNvSpPr txBox="1"/>
          <p:nvPr/>
        </p:nvSpPr>
        <p:spPr>
          <a:xfrm>
            <a:off x="0" y="0"/>
            <a:ext cx="9144000" cy="532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>
                <a:latin typeface="+mj-lt"/>
              </a:rPr>
              <a:t>Conclusion</a:t>
            </a:r>
            <a:endParaRPr lang="it-IT" sz="2800" b="1" baseline="300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" name="Connettore 1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9512" y="959804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de-DE" sz="1600" dirty="0" err="1">
                <a:solidFill>
                  <a:srgbClr val="0070C0"/>
                </a:solidFill>
              </a:rPr>
              <a:t>Roton</a:t>
            </a:r>
            <a:r>
              <a:rPr lang="de-DE" sz="1600" dirty="0">
                <a:solidFill>
                  <a:srgbClr val="0070C0"/>
                </a:solidFill>
              </a:rPr>
              <a:t>:</a:t>
            </a:r>
            <a:r>
              <a:rPr lang="de-DE" sz="1600" dirty="0"/>
              <a:t> </a:t>
            </a:r>
            <a:r>
              <a:rPr lang="de-DE" sz="1600" dirty="0" err="1"/>
              <a:t>gapped</a:t>
            </a:r>
            <a:r>
              <a:rPr lang="de-DE" sz="1600" dirty="0"/>
              <a:t> </a:t>
            </a:r>
            <a:r>
              <a:rPr lang="de-DE" sz="1600" dirty="0" err="1"/>
              <a:t>elementary</a:t>
            </a:r>
            <a:r>
              <a:rPr lang="de-DE" sz="1600" dirty="0"/>
              <a:t> </a:t>
            </a:r>
            <a:r>
              <a:rPr lang="de-DE" sz="1600" dirty="0" err="1"/>
              <a:t>excitation</a:t>
            </a:r>
            <a:r>
              <a:rPr lang="de-DE" sz="1600" dirty="0"/>
              <a:t> </a:t>
            </a:r>
            <a:r>
              <a:rPr lang="de-DE" sz="1600" dirty="0" err="1"/>
              <a:t>corresponding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an </a:t>
            </a:r>
            <a:r>
              <a:rPr lang="de-DE" sz="1600" dirty="0" err="1"/>
              <a:t>energy</a:t>
            </a:r>
            <a:r>
              <a:rPr lang="de-DE" sz="1600" dirty="0"/>
              <a:t> </a:t>
            </a:r>
            <a:r>
              <a:rPr lang="de-DE" sz="1600" dirty="0" err="1"/>
              <a:t>minimum</a:t>
            </a:r>
            <a:r>
              <a:rPr lang="de-DE" sz="1600" dirty="0"/>
              <a:t> at finite </a:t>
            </a:r>
            <a:r>
              <a:rPr lang="de-DE" sz="1600" dirty="0" err="1"/>
              <a:t>momentum</a:t>
            </a:r>
            <a:r>
              <a:rPr lang="de-DE" sz="1600" dirty="0"/>
              <a:t>, </a:t>
            </a:r>
            <a:r>
              <a:rPr lang="de-DE" sz="1600" dirty="0" err="1"/>
              <a:t>emerging</a:t>
            </a:r>
            <a:r>
              <a:rPr lang="de-DE" sz="1600" dirty="0"/>
              <a:t> in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dispersion</a:t>
            </a:r>
            <a:r>
              <a:rPr lang="de-DE" sz="1600" dirty="0"/>
              <a:t> </a:t>
            </a:r>
            <a:r>
              <a:rPr lang="de-DE" sz="1600" dirty="0" err="1"/>
              <a:t>relation</a:t>
            </a:r>
            <a:r>
              <a:rPr lang="de-DE" sz="1600" dirty="0"/>
              <a:t> of superfluid </a:t>
            </a:r>
            <a:r>
              <a:rPr lang="de-DE" sz="1600" baseline="30000" dirty="0"/>
              <a:t>4</a:t>
            </a:r>
            <a:r>
              <a:rPr lang="de-DE" sz="1600" dirty="0"/>
              <a:t>He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87824" y="1844824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de-DE" sz="1600" dirty="0" err="1"/>
              <a:t>Roton</a:t>
            </a:r>
            <a:r>
              <a:rPr lang="de-DE" sz="1600" dirty="0"/>
              <a:t> </a:t>
            </a:r>
            <a:r>
              <a:rPr lang="de-DE" sz="1600" dirty="0" err="1"/>
              <a:t>minimum</a:t>
            </a:r>
            <a:r>
              <a:rPr lang="de-DE" sz="1600" dirty="0"/>
              <a:t> </a:t>
            </a:r>
            <a:r>
              <a:rPr lang="de-DE" sz="1600" dirty="0" err="1"/>
              <a:t>predicted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exist</a:t>
            </a:r>
            <a:r>
              <a:rPr lang="de-DE" sz="1600" dirty="0"/>
              <a:t> also in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energy</a:t>
            </a:r>
            <a:r>
              <a:rPr lang="de-DE" sz="1600" dirty="0"/>
              <a:t> spectrum of </a:t>
            </a:r>
            <a:r>
              <a:rPr lang="de-DE" sz="1600" i="1" dirty="0" err="1">
                <a:solidFill>
                  <a:srgbClr val="0070C0"/>
                </a:solidFill>
              </a:rPr>
              <a:t>dipolar</a:t>
            </a:r>
            <a:r>
              <a:rPr lang="de-DE" sz="1600" dirty="0">
                <a:solidFill>
                  <a:srgbClr val="0070C0"/>
                </a:solidFill>
              </a:rPr>
              <a:t> Bose-Einstein </a:t>
            </a:r>
            <a:r>
              <a:rPr lang="de-DE" sz="1600" dirty="0" err="1">
                <a:solidFill>
                  <a:srgbClr val="0070C0"/>
                </a:solidFill>
              </a:rPr>
              <a:t>condensates</a:t>
            </a:r>
            <a:r>
              <a:rPr lang="de-DE" sz="1600" dirty="0"/>
              <a:t>, </a:t>
            </a:r>
            <a:r>
              <a:rPr lang="de-DE" sz="1600" dirty="0" err="1"/>
              <a:t>under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requirement</a:t>
            </a:r>
            <a:r>
              <a:rPr lang="de-DE" sz="1600" dirty="0"/>
              <a:t> of </a:t>
            </a:r>
            <a:r>
              <a:rPr lang="de-DE" sz="1600" i="1" dirty="0">
                <a:solidFill>
                  <a:srgbClr val="0070C0"/>
                </a:solidFill>
              </a:rPr>
              <a:t>strong</a:t>
            </a:r>
            <a:r>
              <a:rPr lang="de-DE" sz="1600" dirty="0">
                <a:solidFill>
                  <a:srgbClr val="0070C0"/>
                </a:solidFill>
              </a:rPr>
              <a:t> </a:t>
            </a:r>
            <a:r>
              <a:rPr lang="de-DE" sz="1600" dirty="0" err="1">
                <a:solidFill>
                  <a:srgbClr val="0070C0"/>
                </a:solidFill>
              </a:rPr>
              <a:t>confinement</a:t>
            </a:r>
            <a:r>
              <a:rPr lang="de-DE" sz="1600" dirty="0">
                <a:solidFill>
                  <a:srgbClr val="0070C0"/>
                </a:solidFill>
              </a:rPr>
              <a:t> </a:t>
            </a:r>
            <a:r>
              <a:rPr lang="de-DE" sz="1600" dirty="0" err="1">
                <a:solidFill>
                  <a:srgbClr val="0070C0"/>
                </a:solidFill>
              </a:rPr>
              <a:t>along</a:t>
            </a:r>
            <a:r>
              <a:rPr lang="de-DE" sz="1600" dirty="0">
                <a:solidFill>
                  <a:srgbClr val="0070C0"/>
                </a:solidFill>
              </a:rPr>
              <a:t> </a:t>
            </a:r>
            <a:r>
              <a:rPr lang="de-DE" sz="1600" dirty="0" err="1">
                <a:solidFill>
                  <a:srgbClr val="0070C0"/>
                </a:solidFill>
              </a:rPr>
              <a:t>the</a:t>
            </a:r>
            <a:r>
              <a:rPr lang="de-DE" sz="1600" dirty="0">
                <a:solidFill>
                  <a:srgbClr val="0070C0"/>
                </a:solidFill>
              </a:rPr>
              <a:t> </a:t>
            </a:r>
            <a:r>
              <a:rPr lang="de-DE" sz="1600" dirty="0" err="1">
                <a:solidFill>
                  <a:srgbClr val="0070C0"/>
                </a:solidFill>
              </a:rPr>
              <a:t>dipoles</a:t>
            </a:r>
            <a:endParaRPr lang="de-DE" sz="1600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734586"/>
            <a:ext cx="1728194" cy="1094523"/>
          </a:xfrm>
          <a:prstGeom prst="rect">
            <a:avLst/>
          </a:prstGeom>
        </p:spPr>
      </p:pic>
      <p:pic>
        <p:nvPicPr>
          <p:cNvPr id="9" name="Grafik 27"/>
          <p:cNvPicPr>
            <a:picLocks noChangeAspect="1"/>
          </p:cNvPicPr>
          <p:nvPr/>
        </p:nvPicPr>
        <p:blipFill rotWithShape="1">
          <a:blip r:embed="rId3" cstate="print"/>
          <a:srcRect l="74368" t="35954" r="9560" b="27750"/>
          <a:stretch/>
        </p:blipFill>
        <p:spPr>
          <a:xfrm>
            <a:off x="1115616" y="1626947"/>
            <a:ext cx="1872208" cy="135908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7504" y="2306489"/>
            <a:ext cx="1224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/>
              <a:t>Santos et al., </a:t>
            </a:r>
            <a:r>
              <a:rPr lang="en-US" sz="1200" dirty="0" err="1"/>
              <a:t>PRL</a:t>
            </a:r>
            <a:r>
              <a:rPr lang="en-US" sz="1200" dirty="0"/>
              <a:t> 90, (2003)</a:t>
            </a:r>
          </a:p>
        </p:txBody>
      </p:sp>
    </p:spTree>
    <p:extLst>
      <p:ext uri="{BB962C8B-B14F-4D97-AF65-F5344CB8AC3E}">
        <p14:creationId xmlns:p14="http://schemas.microsoft.com/office/powerpoint/2010/main" val="16638289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4"/>
          <p:cNvSpPr txBox="1"/>
          <p:nvPr/>
        </p:nvSpPr>
        <p:spPr>
          <a:xfrm>
            <a:off x="0" y="0"/>
            <a:ext cx="9144000" cy="532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>
                <a:latin typeface="+mj-lt"/>
              </a:rPr>
              <a:t>Conclusion</a:t>
            </a:r>
            <a:endParaRPr lang="it-IT" sz="2800" b="1" baseline="300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" name="Connettore 1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9512" y="959804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de-DE" sz="1600" dirty="0" err="1">
                <a:solidFill>
                  <a:srgbClr val="0070C0"/>
                </a:solidFill>
              </a:rPr>
              <a:t>Roton</a:t>
            </a:r>
            <a:r>
              <a:rPr lang="de-DE" sz="1600" dirty="0">
                <a:solidFill>
                  <a:srgbClr val="0070C0"/>
                </a:solidFill>
              </a:rPr>
              <a:t>:</a:t>
            </a:r>
            <a:r>
              <a:rPr lang="de-DE" sz="1600" dirty="0"/>
              <a:t> </a:t>
            </a:r>
            <a:r>
              <a:rPr lang="de-DE" sz="1600" dirty="0" err="1"/>
              <a:t>gapped</a:t>
            </a:r>
            <a:r>
              <a:rPr lang="de-DE" sz="1600" dirty="0"/>
              <a:t> </a:t>
            </a:r>
            <a:r>
              <a:rPr lang="de-DE" sz="1600" dirty="0" err="1"/>
              <a:t>elementary</a:t>
            </a:r>
            <a:r>
              <a:rPr lang="de-DE" sz="1600" dirty="0"/>
              <a:t> </a:t>
            </a:r>
            <a:r>
              <a:rPr lang="de-DE" sz="1600" dirty="0" err="1"/>
              <a:t>excitation</a:t>
            </a:r>
            <a:r>
              <a:rPr lang="de-DE" sz="1600" dirty="0"/>
              <a:t> </a:t>
            </a:r>
            <a:r>
              <a:rPr lang="de-DE" sz="1600" dirty="0" err="1"/>
              <a:t>corresponding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an </a:t>
            </a:r>
            <a:r>
              <a:rPr lang="de-DE" sz="1600" dirty="0" err="1"/>
              <a:t>energy</a:t>
            </a:r>
            <a:r>
              <a:rPr lang="de-DE" sz="1600" dirty="0"/>
              <a:t> </a:t>
            </a:r>
            <a:r>
              <a:rPr lang="de-DE" sz="1600" dirty="0" err="1"/>
              <a:t>minimum</a:t>
            </a:r>
            <a:r>
              <a:rPr lang="de-DE" sz="1600" dirty="0"/>
              <a:t> at finite </a:t>
            </a:r>
            <a:r>
              <a:rPr lang="de-DE" sz="1600" dirty="0" err="1"/>
              <a:t>momentum</a:t>
            </a:r>
            <a:r>
              <a:rPr lang="de-DE" sz="1600" dirty="0"/>
              <a:t>, </a:t>
            </a:r>
            <a:r>
              <a:rPr lang="de-DE" sz="1600" dirty="0" err="1"/>
              <a:t>emerging</a:t>
            </a:r>
            <a:r>
              <a:rPr lang="de-DE" sz="1600" dirty="0"/>
              <a:t> in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dispersion</a:t>
            </a:r>
            <a:r>
              <a:rPr lang="de-DE" sz="1600" dirty="0"/>
              <a:t> </a:t>
            </a:r>
            <a:r>
              <a:rPr lang="de-DE" sz="1600" dirty="0" err="1"/>
              <a:t>relation</a:t>
            </a:r>
            <a:r>
              <a:rPr lang="de-DE" sz="1600" dirty="0"/>
              <a:t> of superfluid </a:t>
            </a:r>
            <a:r>
              <a:rPr lang="de-DE" sz="1600" baseline="30000" dirty="0"/>
              <a:t>4</a:t>
            </a:r>
            <a:r>
              <a:rPr lang="de-DE" sz="1600" dirty="0"/>
              <a:t>He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87824" y="1844824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de-DE" sz="1600" dirty="0" err="1"/>
              <a:t>Roton</a:t>
            </a:r>
            <a:r>
              <a:rPr lang="de-DE" sz="1600" dirty="0"/>
              <a:t> </a:t>
            </a:r>
            <a:r>
              <a:rPr lang="de-DE" sz="1600" dirty="0" err="1"/>
              <a:t>minimum</a:t>
            </a:r>
            <a:r>
              <a:rPr lang="de-DE" sz="1600" dirty="0"/>
              <a:t> </a:t>
            </a:r>
            <a:r>
              <a:rPr lang="de-DE" sz="1600" dirty="0" err="1"/>
              <a:t>predicted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exist</a:t>
            </a:r>
            <a:r>
              <a:rPr lang="de-DE" sz="1600" dirty="0"/>
              <a:t> also in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energy</a:t>
            </a:r>
            <a:r>
              <a:rPr lang="de-DE" sz="1600" dirty="0"/>
              <a:t> spectrum of </a:t>
            </a:r>
            <a:r>
              <a:rPr lang="de-DE" sz="1600" i="1" dirty="0" err="1">
                <a:solidFill>
                  <a:srgbClr val="0070C0"/>
                </a:solidFill>
              </a:rPr>
              <a:t>dipolar</a:t>
            </a:r>
            <a:r>
              <a:rPr lang="de-DE" sz="1600" dirty="0">
                <a:solidFill>
                  <a:srgbClr val="0070C0"/>
                </a:solidFill>
              </a:rPr>
              <a:t> Bose-Einstein </a:t>
            </a:r>
            <a:r>
              <a:rPr lang="de-DE" sz="1600" dirty="0" err="1">
                <a:solidFill>
                  <a:srgbClr val="0070C0"/>
                </a:solidFill>
              </a:rPr>
              <a:t>condensates</a:t>
            </a:r>
            <a:r>
              <a:rPr lang="de-DE" sz="1600" dirty="0"/>
              <a:t>, </a:t>
            </a:r>
            <a:r>
              <a:rPr lang="de-DE" sz="1600" dirty="0" err="1"/>
              <a:t>under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requirement</a:t>
            </a:r>
            <a:r>
              <a:rPr lang="de-DE" sz="1600" dirty="0"/>
              <a:t> of </a:t>
            </a:r>
            <a:r>
              <a:rPr lang="de-DE" sz="1600" i="1" dirty="0">
                <a:solidFill>
                  <a:srgbClr val="0070C0"/>
                </a:solidFill>
              </a:rPr>
              <a:t>strong</a:t>
            </a:r>
            <a:r>
              <a:rPr lang="de-DE" sz="1600" dirty="0">
                <a:solidFill>
                  <a:srgbClr val="0070C0"/>
                </a:solidFill>
              </a:rPr>
              <a:t> </a:t>
            </a:r>
            <a:r>
              <a:rPr lang="de-DE" sz="1600" dirty="0" err="1">
                <a:solidFill>
                  <a:srgbClr val="0070C0"/>
                </a:solidFill>
              </a:rPr>
              <a:t>confinement</a:t>
            </a:r>
            <a:r>
              <a:rPr lang="de-DE" sz="1600" dirty="0">
                <a:solidFill>
                  <a:srgbClr val="0070C0"/>
                </a:solidFill>
              </a:rPr>
              <a:t> </a:t>
            </a:r>
            <a:r>
              <a:rPr lang="de-DE" sz="1600" dirty="0" err="1">
                <a:solidFill>
                  <a:srgbClr val="0070C0"/>
                </a:solidFill>
              </a:rPr>
              <a:t>along</a:t>
            </a:r>
            <a:r>
              <a:rPr lang="de-DE" sz="1600" dirty="0">
                <a:solidFill>
                  <a:srgbClr val="0070C0"/>
                </a:solidFill>
              </a:rPr>
              <a:t> </a:t>
            </a:r>
            <a:r>
              <a:rPr lang="de-DE" sz="1600" dirty="0" err="1">
                <a:solidFill>
                  <a:srgbClr val="0070C0"/>
                </a:solidFill>
              </a:rPr>
              <a:t>the</a:t>
            </a:r>
            <a:r>
              <a:rPr lang="de-DE" sz="1600" dirty="0">
                <a:solidFill>
                  <a:srgbClr val="0070C0"/>
                </a:solidFill>
              </a:rPr>
              <a:t> </a:t>
            </a:r>
            <a:r>
              <a:rPr lang="de-DE" sz="1600" dirty="0" err="1">
                <a:solidFill>
                  <a:srgbClr val="0070C0"/>
                </a:solidFill>
              </a:rPr>
              <a:t>dipoles</a:t>
            </a:r>
            <a:endParaRPr lang="de-DE" sz="1600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734586"/>
            <a:ext cx="1728194" cy="1094523"/>
          </a:xfrm>
          <a:prstGeom prst="rect">
            <a:avLst/>
          </a:prstGeom>
        </p:spPr>
      </p:pic>
      <p:pic>
        <p:nvPicPr>
          <p:cNvPr id="9" name="Grafik 27"/>
          <p:cNvPicPr>
            <a:picLocks noChangeAspect="1"/>
          </p:cNvPicPr>
          <p:nvPr/>
        </p:nvPicPr>
        <p:blipFill rotWithShape="1">
          <a:blip r:embed="rId3" cstate="print"/>
          <a:srcRect l="74368" t="35954" r="9560" b="27750"/>
          <a:stretch/>
        </p:blipFill>
        <p:spPr>
          <a:xfrm>
            <a:off x="1115616" y="1626947"/>
            <a:ext cx="1872208" cy="135908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7504" y="2306489"/>
            <a:ext cx="1224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/>
              <a:t>Santos et al., </a:t>
            </a:r>
            <a:r>
              <a:rPr lang="en-US" sz="1200" dirty="0" err="1"/>
              <a:t>PRL</a:t>
            </a:r>
            <a:r>
              <a:rPr lang="en-US" sz="1200" dirty="0"/>
              <a:t> 90, (2003)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35696" y="2996952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de-DE" sz="1600" dirty="0">
                <a:solidFill>
                  <a:srgbClr val="0070C0"/>
                </a:solidFill>
              </a:rPr>
              <a:t>The </a:t>
            </a:r>
            <a:r>
              <a:rPr lang="de-DE" sz="1600" dirty="0" err="1">
                <a:solidFill>
                  <a:srgbClr val="0070C0"/>
                </a:solidFill>
              </a:rPr>
              <a:t>experiment</a:t>
            </a:r>
            <a:r>
              <a:rPr lang="de-DE" sz="1600" dirty="0">
                <a:solidFill>
                  <a:srgbClr val="0070C0"/>
                </a:solidFill>
              </a:rPr>
              <a:t>: </a:t>
            </a:r>
            <a:r>
              <a:rPr lang="de-DE" sz="1600" dirty="0" err="1"/>
              <a:t>dipolar</a:t>
            </a:r>
            <a:r>
              <a:rPr lang="de-DE" sz="1600" dirty="0"/>
              <a:t> </a:t>
            </a:r>
            <a:r>
              <a:rPr lang="de-DE" sz="1600" dirty="0" err="1"/>
              <a:t>BEC</a:t>
            </a:r>
            <a:r>
              <a:rPr lang="de-DE" sz="1600" dirty="0"/>
              <a:t> of Er </a:t>
            </a:r>
            <a:r>
              <a:rPr lang="de-DE" sz="1600" dirty="0" err="1"/>
              <a:t>atoms</a:t>
            </a:r>
            <a:r>
              <a:rPr lang="de-DE" sz="1600" dirty="0"/>
              <a:t> in a </a:t>
            </a:r>
            <a:r>
              <a:rPr lang="de-DE" sz="1600" dirty="0" err="1"/>
              <a:t>axially</a:t>
            </a:r>
            <a:r>
              <a:rPr lang="de-DE" sz="1600" dirty="0"/>
              <a:t> </a:t>
            </a:r>
            <a:r>
              <a:rPr lang="de-DE" sz="1600" dirty="0" err="1"/>
              <a:t>elongated</a:t>
            </a:r>
            <a:r>
              <a:rPr lang="de-DE" sz="1600" dirty="0"/>
              <a:t> </a:t>
            </a:r>
            <a:r>
              <a:rPr lang="de-DE" sz="1600" dirty="0" err="1"/>
              <a:t>trap</a:t>
            </a:r>
            <a:r>
              <a:rPr lang="de-DE" sz="1600" dirty="0"/>
              <a:t>. Observation of </a:t>
            </a:r>
            <a:r>
              <a:rPr lang="de-DE" sz="1600" dirty="0" err="1"/>
              <a:t>peaks</a:t>
            </a:r>
            <a:r>
              <a:rPr lang="de-DE" sz="1600" dirty="0"/>
              <a:t> at finite </a:t>
            </a:r>
            <a:r>
              <a:rPr lang="de-DE" sz="1600" dirty="0" err="1"/>
              <a:t>momentum</a:t>
            </a:r>
            <a:r>
              <a:rPr lang="de-DE" sz="1600" dirty="0"/>
              <a:t> in time-of-</a:t>
            </a:r>
            <a:r>
              <a:rPr lang="de-DE" sz="1600" dirty="0" err="1"/>
              <a:t>flight</a:t>
            </a:r>
            <a:r>
              <a:rPr lang="de-DE" sz="1600" dirty="0"/>
              <a:t> </a:t>
            </a:r>
            <a:r>
              <a:rPr lang="de-DE" sz="1600" dirty="0" err="1"/>
              <a:t>images</a:t>
            </a:r>
            <a:r>
              <a:rPr lang="de-DE" sz="1600" dirty="0"/>
              <a:t> </a:t>
            </a:r>
            <a:r>
              <a:rPr lang="de-DE" sz="1600" dirty="0" err="1"/>
              <a:t>when</a:t>
            </a:r>
            <a:r>
              <a:rPr lang="de-DE" sz="1600" dirty="0"/>
              <a:t> </a:t>
            </a:r>
            <a:r>
              <a:rPr lang="de-DE" sz="1600" dirty="0" err="1"/>
              <a:t>entering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DDI-dominated</a:t>
            </a:r>
            <a:r>
              <a:rPr lang="de-DE" sz="1600" dirty="0"/>
              <a:t> </a:t>
            </a:r>
            <a:r>
              <a:rPr lang="de-DE" sz="1600" dirty="0" err="1"/>
              <a:t>regime</a:t>
            </a:r>
            <a:r>
              <a:rPr lang="de-DE" sz="1600" dirty="0"/>
              <a:t>.</a:t>
            </a:r>
          </a:p>
          <a:p>
            <a:pPr algn="ctr"/>
            <a:r>
              <a:rPr lang="de-DE" sz="1600" dirty="0">
                <a:solidFill>
                  <a:srgbClr val="0070C0"/>
                </a:solidFill>
                <a:ea typeface="Cambria Math" panose="02040503050406030204" pitchFamily="18" charset="0"/>
              </a:rPr>
              <a:t>⇒ </a:t>
            </a:r>
            <a:r>
              <a:rPr lang="de-DE" sz="1600" dirty="0" err="1">
                <a:solidFill>
                  <a:srgbClr val="0070C0"/>
                </a:solidFill>
                <a:ea typeface="Cambria Math" panose="02040503050406030204" pitchFamily="18" charset="0"/>
              </a:rPr>
              <a:t>Interpreted</a:t>
            </a:r>
            <a:r>
              <a:rPr lang="de-DE" sz="1600" dirty="0">
                <a:solidFill>
                  <a:srgbClr val="0070C0"/>
                </a:solidFill>
                <a:ea typeface="Cambria Math" panose="02040503050406030204" pitchFamily="18" charset="0"/>
              </a:rPr>
              <a:t> </a:t>
            </a:r>
            <a:r>
              <a:rPr lang="de-DE" sz="1600" dirty="0" err="1">
                <a:solidFill>
                  <a:srgbClr val="0070C0"/>
                </a:solidFill>
                <a:ea typeface="Cambria Math" panose="02040503050406030204" pitchFamily="18" charset="0"/>
              </a:rPr>
              <a:t>as</a:t>
            </a:r>
            <a:r>
              <a:rPr lang="de-DE" sz="1600" dirty="0">
                <a:solidFill>
                  <a:srgbClr val="0070C0"/>
                </a:solidFill>
                <a:ea typeface="Cambria Math" panose="02040503050406030204" pitchFamily="18" charset="0"/>
              </a:rPr>
              <a:t> a </a:t>
            </a:r>
            <a:r>
              <a:rPr lang="de-DE" sz="1600" dirty="0" err="1">
                <a:solidFill>
                  <a:srgbClr val="0070C0"/>
                </a:solidFill>
                <a:ea typeface="Cambria Math" panose="02040503050406030204" pitchFamily="18" charset="0"/>
              </a:rPr>
              <a:t>signature</a:t>
            </a:r>
            <a:r>
              <a:rPr lang="de-DE" sz="1600" dirty="0">
                <a:solidFill>
                  <a:srgbClr val="0070C0"/>
                </a:solidFill>
                <a:ea typeface="Cambria Math" panose="02040503050406030204" pitchFamily="18" charset="0"/>
              </a:rPr>
              <a:t> of </a:t>
            </a:r>
          </a:p>
          <a:p>
            <a:pPr algn="ctr"/>
            <a:r>
              <a:rPr lang="de-DE" sz="1600" dirty="0" err="1">
                <a:solidFill>
                  <a:srgbClr val="0070C0"/>
                </a:solidFill>
                <a:ea typeface="Cambria Math" panose="02040503050406030204" pitchFamily="18" charset="0"/>
              </a:rPr>
              <a:t>the</a:t>
            </a:r>
            <a:r>
              <a:rPr lang="de-DE" sz="1600" dirty="0">
                <a:solidFill>
                  <a:srgbClr val="0070C0"/>
                </a:solidFill>
                <a:ea typeface="Cambria Math" panose="02040503050406030204" pitchFamily="18" charset="0"/>
              </a:rPr>
              <a:t> </a:t>
            </a:r>
            <a:r>
              <a:rPr lang="de-DE" sz="1600" dirty="0" err="1">
                <a:solidFill>
                  <a:srgbClr val="0070C0"/>
                </a:solidFill>
                <a:ea typeface="Cambria Math" panose="02040503050406030204" pitchFamily="18" charset="0"/>
              </a:rPr>
              <a:t>roton</a:t>
            </a:r>
            <a:r>
              <a:rPr lang="de-DE" sz="1600" dirty="0">
                <a:solidFill>
                  <a:srgbClr val="0070C0"/>
                </a:solidFill>
                <a:ea typeface="Cambria Math" panose="02040503050406030204" pitchFamily="18" charset="0"/>
              </a:rPr>
              <a:t> </a:t>
            </a:r>
            <a:r>
              <a:rPr lang="de-DE" sz="1600" dirty="0" err="1">
                <a:solidFill>
                  <a:srgbClr val="0070C0"/>
                </a:solidFill>
                <a:ea typeface="Cambria Math" panose="02040503050406030204" pitchFamily="18" charset="0"/>
              </a:rPr>
              <a:t>mode</a:t>
            </a:r>
            <a:r>
              <a:rPr lang="de-DE" sz="1600" dirty="0">
                <a:solidFill>
                  <a:srgbClr val="0070C0"/>
                </a:solidFill>
                <a:ea typeface="Cambria Math" panose="02040503050406030204" pitchFamily="18" charset="0"/>
              </a:rPr>
              <a:t> </a:t>
            </a:r>
            <a:r>
              <a:rPr lang="de-DE" sz="1600" dirty="0" err="1">
                <a:solidFill>
                  <a:srgbClr val="0070C0"/>
                </a:solidFill>
                <a:ea typeface="Cambria Math" panose="02040503050406030204" pitchFamily="18" charset="0"/>
              </a:rPr>
              <a:t>excitation</a:t>
            </a:r>
            <a:r>
              <a:rPr lang="de-DE" sz="1600" dirty="0">
                <a:solidFill>
                  <a:srgbClr val="0070C0"/>
                </a:solidFill>
                <a:ea typeface="Cambria Math" panose="02040503050406030204" pitchFamily="18" charset="0"/>
              </a:rPr>
              <a:t>!</a:t>
            </a:r>
            <a:r>
              <a:rPr lang="de-DE" sz="1600" dirty="0">
                <a:solidFill>
                  <a:srgbClr val="0070C0"/>
                </a:solidFill>
              </a:rPr>
              <a:t> 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675821"/>
            <a:ext cx="2736304" cy="2059583"/>
          </a:xfrm>
          <a:prstGeom prst="rect">
            <a:avLst/>
          </a:prstGeom>
        </p:spPr>
      </p:pic>
      <p:pic>
        <p:nvPicPr>
          <p:cNvPr id="17" name="Grafik 1"/>
          <p:cNvPicPr>
            <a:picLocks noChangeAspect="1"/>
          </p:cNvPicPr>
          <p:nvPr/>
        </p:nvPicPr>
        <p:blipFill rotWithShape="1">
          <a:blip r:embed="rId5" cstate="print"/>
          <a:srcRect l="78889" t="29512" r="6037" b="52079"/>
          <a:stretch/>
        </p:blipFill>
        <p:spPr>
          <a:xfrm>
            <a:off x="179512" y="3284984"/>
            <a:ext cx="2016224" cy="791435"/>
          </a:xfrm>
          <a:prstGeom prst="rect">
            <a:avLst/>
          </a:prstGeom>
        </p:spPr>
      </p:pic>
      <p:sp>
        <p:nvSpPr>
          <p:cNvPr id="18" name="Down Arrow 17"/>
          <p:cNvSpPr/>
          <p:nvPr/>
        </p:nvSpPr>
        <p:spPr>
          <a:xfrm>
            <a:off x="1064283" y="3207145"/>
            <a:ext cx="242635" cy="20756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Down Arrow 18"/>
          <p:cNvSpPr/>
          <p:nvPr/>
        </p:nvSpPr>
        <p:spPr>
          <a:xfrm rot="10800000">
            <a:off x="1064282" y="3931544"/>
            <a:ext cx="242635" cy="20756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2964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4"/>
          <p:cNvSpPr txBox="1"/>
          <p:nvPr/>
        </p:nvSpPr>
        <p:spPr>
          <a:xfrm>
            <a:off x="0" y="0"/>
            <a:ext cx="9144000" cy="532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>
                <a:latin typeface="+mj-lt"/>
              </a:rPr>
              <a:t>Conclusion</a:t>
            </a:r>
            <a:endParaRPr lang="it-IT" sz="2800" b="1" baseline="300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" name="Connettore 1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9512" y="959804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de-DE" sz="1600" dirty="0" err="1">
                <a:solidFill>
                  <a:srgbClr val="0070C0"/>
                </a:solidFill>
              </a:rPr>
              <a:t>Roton</a:t>
            </a:r>
            <a:r>
              <a:rPr lang="de-DE" sz="1600" dirty="0">
                <a:solidFill>
                  <a:srgbClr val="0070C0"/>
                </a:solidFill>
              </a:rPr>
              <a:t>:</a:t>
            </a:r>
            <a:r>
              <a:rPr lang="de-DE" sz="1600" dirty="0"/>
              <a:t> </a:t>
            </a:r>
            <a:r>
              <a:rPr lang="de-DE" sz="1600" dirty="0" err="1"/>
              <a:t>gapped</a:t>
            </a:r>
            <a:r>
              <a:rPr lang="de-DE" sz="1600" dirty="0"/>
              <a:t> </a:t>
            </a:r>
            <a:r>
              <a:rPr lang="de-DE" sz="1600" dirty="0" err="1"/>
              <a:t>elementary</a:t>
            </a:r>
            <a:r>
              <a:rPr lang="de-DE" sz="1600" dirty="0"/>
              <a:t> </a:t>
            </a:r>
            <a:r>
              <a:rPr lang="de-DE" sz="1600" dirty="0" err="1"/>
              <a:t>excitation</a:t>
            </a:r>
            <a:r>
              <a:rPr lang="de-DE" sz="1600" dirty="0"/>
              <a:t> </a:t>
            </a:r>
            <a:r>
              <a:rPr lang="de-DE" sz="1600" dirty="0" err="1"/>
              <a:t>corresponding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an </a:t>
            </a:r>
            <a:r>
              <a:rPr lang="de-DE" sz="1600" dirty="0" err="1"/>
              <a:t>energy</a:t>
            </a:r>
            <a:r>
              <a:rPr lang="de-DE" sz="1600" dirty="0"/>
              <a:t> </a:t>
            </a:r>
            <a:r>
              <a:rPr lang="de-DE" sz="1600" dirty="0" err="1"/>
              <a:t>minimum</a:t>
            </a:r>
            <a:r>
              <a:rPr lang="de-DE" sz="1600" dirty="0"/>
              <a:t> at finite </a:t>
            </a:r>
            <a:r>
              <a:rPr lang="de-DE" sz="1600" dirty="0" err="1"/>
              <a:t>momentum</a:t>
            </a:r>
            <a:r>
              <a:rPr lang="de-DE" sz="1600" dirty="0"/>
              <a:t>, </a:t>
            </a:r>
            <a:r>
              <a:rPr lang="de-DE" sz="1600" dirty="0" err="1"/>
              <a:t>emerging</a:t>
            </a:r>
            <a:r>
              <a:rPr lang="de-DE" sz="1600" dirty="0"/>
              <a:t> in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dispersion</a:t>
            </a:r>
            <a:r>
              <a:rPr lang="de-DE" sz="1600" dirty="0"/>
              <a:t> </a:t>
            </a:r>
            <a:r>
              <a:rPr lang="de-DE" sz="1600" dirty="0" err="1"/>
              <a:t>relation</a:t>
            </a:r>
            <a:r>
              <a:rPr lang="de-DE" sz="1600" dirty="0"/>
              <a:t> of superfluid </a:t>
            </a:r>
            <a:r>
              <a:rPr lang="de-DE" sz="1600" baseline="30000" dirty="0"/>
              <a:t>4</a:t>
            </a:r>
            <a:r>
              <a:rPr lang="de-DE" sz="1600" dirty="0"/>
              <a:t>He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87824" y="1844824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de-DE" sz="1600" dirty="0" err="1"/>
              <a:t>Roton</a:t>
            </a:r>
            <a:r>
              <a:rPr lang="de-DE" sz="1600" dirty="0"/>
              <a:t> </a:t>
            </a:r>
            <a:r>
              <a:rPr lang="de-DE" sz="1600" dirty="0" err="1"/>
              <a:t>minimum</a:t>
            </a:r>
            <a:r>
              <a:rPr lang="de-DE" sz="1600" dirty="0"/>
              <a:t> </a:t>
            </a:r>
            <a:r>
              <a:rPr lang="de-DE" sz="1600" dirty="0" err="1"/>
              <a:t>predicted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exist</a:t>
            </a:r>
            <a:r>
              <a:rPr lang="de-DE" sz="1600" dirty="0"/>
              <a:t> also in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energy</a:t>
            </a:r>
            <a:r>
              <a:rPr lang="de-DE" sz="1600" dirty="0"/>
              <a:t> spectrum of </a:t>
            </a:r>
            <a:r>
              <a:rPr lang="de-DE" sz="1600" i="1" dirty="0" err="1">
                <a:solidFill>
                  <a:srgbClr val="0070C0"/>
                </a:solidFill>
              </a:rPr>
              <a:t>dipolar</a:t>
            </a:r>
            <a:r>
              <a:rPr lang="de-DE" sz="1600" dirty="0">
                <a:solidFill>
                  <a:srgbClr val="0070C0"/>
                </a:solidFill>
              </a:rPr>
              <a:t> Bose-Einstein </a:t>
            </a:r>
            <a:r>
              <a:rPr lang="de-DE" sz="1600" dirty="0" err="1">
                <a:solidFill>
                  <a:srgbClr val="0070C0"/>
                </a:solidFill>
              </a:rPr>
              <a:t>condensates</a:t>
            </a:r>
            <a:r>
              <a:rPr lang="de-DE" sz="1600" dirty="0"/>
              <a:t>, </a:t>
            </a:r>
            <a:r>
              <a:rPr lang="de-DE" sz="1600" dirty="0" err="1"/>
              <a:t>under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requirement</a:t>
            </a:r>
            <a:r>
              <a:rPr lang="de-DE" sz="1600" dirty="0"/>
              <a:t> of </a:t>
            </a:r>
            <a:r>
              <a:rPr lang="de-DE" sz="1600" i="1" dirty="0">
                <a:solidFill>
                  <a:srgbClr val="0070C0"/>
                </a:solidFill>
              </a:rPr>
              <a:t>strong</a:t>
            </a:r>
            <a:r>
              <a:rPr lang="de-DE" sz="1600" dirty="0">
                <a:solidFill>
                  <a:srgbClr val="0070C0"/>
                </a:solidFill>
              </a:rPr>
              <a:t> </a:t>
            </a:r>
            <a:r>
              <a:rPr lang="de-DE" sz="1600" dirty="0" err="1">
                <a:solidFill>
                  <a:srgbClr val="0070C0"/>
                </a:solidFill>
              </a:rPr>
              <a:t>confinement</a:t>
            </a:r>
            <a:r>
              <a:rPr lang="de-DE" sz="1600" dirty="0">
                <a:solidFill>
                  <a:srgbClr val="0070C0"/>
                </a:solidFill>
              </a:rPr>
              <a:t> </a:t>
            </a:r>
            <a:r>
              <a:rPr lang="de-DE" sz="1600" dirty="0" err="1">
                <a:solidFill>
                  <a:srgbClr val="0070C0"/>
                </a:solidFill>
              </a:rPr>
              <a:t>along</a:t>
            </a:r>
            <a:r>
              <a:rPr lang="de-DE" sz="1600" dirty="0">
                <a:solidFill>
                  <a:srgbClr val="0070C0"/>
                </a:solidFill>
              </a:rPr>
              <a:t> </a:t>
            </a:r>
            <a:r>
              <a:rPr lang="de-DE" sz="1600" dirty="0" err="1">
                <a:solidFill>
                  <a:srgbClr val="0070C0"/>
                </a:solidFill>
              </a:rPr>
              <a:t>the</a:t>
            </a:r>
            <a:r>
              <a:rPr lang="de-DE" sz="1600" dirty="0">
                <a:solidFill>
                  <a:srgbClr val="0070C0"/>
                </a:solidFill>
              </a:rPr>
              <a:t> </a:t>
            </a:r>
            <a:r>
              <a:rPr lang="de-DE" sz="1600" dirty="0" err="1">
                <a:solidFill>
                  <a:srgbClr val="0070C0"/>
                </a:solidFill>
              </a:rPr>
              <a:t>dipoles</a:t>
            </a:r>
            <a:endParaRPr lang="de-DE" sz="1600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734586"/>
            <a:ext cx="1728194" cy="1094523"/>
          </a:xfrm>
          <a:prstGeom prst="rect">
            <a:avLst/>
          </a:prstGeom>
        </p:spPr>
      </p:pic>
      <p:pic>
        <p:nvPicPr>
          <p:cNvPr id="9" name="Grafik 27"/>
          <p:cNvPicPr>
            <a:picLocks noChangeAspect="1"/>
          </p:cNvPicPr>
          <p:nvPr/>
        </p:nvPicPr>
        <p:blipFill rotWithShape="1">
          <a:blip r:embed="rId3" cstate="print"/>
          <a:srcRect l="74368" t="35954" r="9560" b="27750"/>
          <a:stretch/>
        </p:blipFill>
        <p:spPr>
          <a:xfrm>
            <a:off x="1115616" y="1626947"/>
            <a:ext cx="1872208" cy="135908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7504" y="2306489"/>
            <a:ext cx="1224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/>
              <a:t>Santos et al., </a:t>
            </a:r>
            <a:r>
              <a:rPr lang="en-US" sz="1200" dirty="0" err="1"/>
              <a:t>PRL</a:t>
            </a:r>
            <a:r>
              <a:rPr lang="en-US" sz="1200" dirty="0"/>
              <a:t> 90, (2003)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35696" y="2996952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de-DE" sz="1600" dirty="0">
                <a:solidFill>
                  <a:srgbClr val="0070C0"/>
                </a:solidFill>
              </a:rPr>
              <a:t>The </a:t>
            </a:r>
            <a:r>
              <a:rPr lang="de-DE" sz="1600" dirty="0" err="1">
                <a:solidFill>
                  <a:srgbClr val="0070C0"/>
                </a:solidFill>
              </a:rPr>
              <a:t>experiment</a:t>
            </a:r>
            <a:r>
              <a:rPr lang="de-DE" sz="1600" dirty="0">
                <a:solidFill>
                  <a:srgbClr val="0070C0"/>
                </a:solidFill>
              </a:rPr>
              <a:t>: </a:t>
            </a:r>
            <a:r>
              <a:rPr lang="de-DE" sz="1600" dirty="0" err="1"/>
              <a:t>dipolar</a:t>
            </a:r>
            <a:r>
              <a:rPr lang="de-DE" sz="1600" dirty="0"/>
              <a:t> </a:t>
            </a:r>
            <a:r>
              <a:rPr lang="de-DE" sz="1600" dirty="0" err="1"/>
              <a:t>BEC</a:t>
            </a:r>
            <a:r>
              <a:rPr lang="de-DE" sz="1600" dirty="0"/>
              <a:t> of Er </a:t>
            </a:r>
            <a:r>
              <a:rPr lang="de-DE" sz="1600" dirty="0" err="1"/>
              <a:t>atoms</a:t>
            </a:r>
            <a:r>
              <a:rPr lang="de-DE" sz="1600" dirty="0"/>
              <a:t> in a </a:t>
            </a:r>
            <a:r>
              <a:rPr lang="de-DE" sz="1600" dirty="0" err="1"/>
              <a:t>axially</a:t>
            </a:r>
            <a:r>
              <a:rPr lang="de-DE" sz="1600" dirty="0"/>
              <a:t> </a:t>
            </a:r>
            <a:r>
              <a:rPr lang="de-DE" sz="1600" dirty="0" err="1"/>
              <a:t>elongated</a:t>
            </a:r>
            <a:r>
              <a:rPr lang="de-DE" sz="1600" dirty="0"/>
              <a:t> </a:t>
            </a:r>
            <a:r>
              <a:rPr lang="de-DE" sz="1600" dirty="0" err="1"/>
              <a:t>trap</a:t>
            </a:r>
            <a:r>
              <a:rPr lang="de-DE" sz="1600" dirty="0"/>
              <a:t>. Observation of </a:t>
            </a:r>
            <a:r>
              <a:rPr lang="de-DE" sz="1600" dirty="0" err="1"/>
              <a:t>peaks</a:t>
            </a:r>
            <a:r>
              <a:rPr lang="de-DE" sz="1600" dirty="0"/>
              <a:t> at finite </a:t>
            </a:r>
            <a:r>
              <a:rPr lang="de-DE" sz="1600" dirty="0" err="1"/>
              <a:t>momentum</a:t>
            </a:r>
            <a:r>
              <a:rPr lang="de-DE" sz="1600" dirty="0"/>
              <a:t> in time-of-</a:t>
            </a:r>
            <a:r>
              <a:rPr lang="de-DE" sz="1600" dirty="0" err="1"/>
              <a:t>flight</a:t>
            </a:r>
            <a:r>
              <a:rPr lang="de-DE" sz="1600" dirty="0"/>
              <a:t> </a:t>
            </a:r>
            <a:r>
              <a:rPr lang="de-DE" sz="1600" dirty="0" err="1"/>
              <a:t>images</a:t>
            </a:r>
            <a:r>
              <a:rPr lang="de-DE" sz="1600" dirty="0"/>
              <a:t> </a:t>
            </a:r>
            <a:r>
              <a:rPr lang="de-DE" sz="1600" dirty="0" err="1"/>
              <a:t>when</a:t>
            </a:r>
            <a:r>
              <a:rPr lang="de-DE" sz="1600" dirty="0"/>
              <a:t> </a:t>
            </a:r>
            <a:r>
              <a:rPr lang="de-DE" sz="1600" dirty="0" err="1"/>
              <a:t>entering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DDI-dominated</a:t>
            </a:r>
            <a:r>
              <a:rPr lang="de-DE" sz="1600" dirty="0"/>
              <a:t> </a:t>
            </a:r>
            <a:r>
              <a:rPr lang="de-DE" sz="1600" dirty="0" err="1"/>
              <a:t>regime</a:t>
            </a:r>
            <a:r>
              <a:rPr lang="de-DE" sz="1600" dirty="0"/>
              <a:t>.</a:t>
            </a:r>
          </a:p>
          <a:p>
            <a:pPr algn="ctr"/>
            <a:r>
              <a:rPr lang="de-DE" sz="1600" dirty="0">
                <a:solidFill>
                  <a:srgbClr val="0070C0"/>
                </a:solidFill>
                <a:ea typeface="Cambria Math" panose="02040503050406030204" pitchFamily="18" charset="0"/>
              </a:rPr>
              <a:t>⇒ </a:t>
            </a:r>
            <a:r>
              <a:rPr lang="de-DE" sz="1600" dirty="0" err="1">
                <a:solidFill>
                  <a:srgbClr val="0070C0"/>
                </a:solidFill>
                <a:ea typeface="Cambria Math" panose="02040503050406030204" pitchFamily="18" charset="0"/>
              </a:rPr>
              <a:t>Interpreted</a:t>
            </a:r>
            <a:r>
              <a:rPr lang="de-DE" sz="1600" dirty="0">
                <a:solidFill>
                  <a:srgbClr val="0070C0"/>
                </a:solidFill>
                <a:ea typeface="Cambria Math" panose="02040503050406030204" pitchFamily="18" charset="0"/>
              </a:rPr>
              <a:t> </a:t>
            </a:r>
            <a:r>
              <a:rPr lang="de-DE" sz="1600" dirty="0" err="1">
                <a:solidFill>
                  <a:srgbClr val="0070C0"/>
                </a:solidFill>
                <a:ea typeface="Cambria Math" panose="02040503050406030204" pitchFamily="18" charset="0"/>
              </a:rPr>
              <a:t>as</a:t>
            </a:r>
            <a:r>
              <a:rPr lang="de-DE" sz="1600" dirty="0">
                <a:solidFill>
                  <a:srgbClr val="0070C0"/>
                </a:solidFill>
                <a:ea typeface="Cambria Math" panose="02040503050406030204" pitchFamily="18" charset="0"/>
              </a:rPr>
              <a:t> a </a:t>
            </a:r>
            <a:r>
              <a:rPr lang="de-DE" sz="1600" dirty="0" err="1">
                <a:solidFill>
                  <a:srgbClr val="0070C0"/>
                </a:solidFill>
                <a:ea typeface="Cambria Math" panose="02040503050406030204" pitchFamily="18" charset="0"/>
              </a:rPr>
              <a:t>signature</a:t>
            </a:r>
            <a:r>
              <a:rPr lang="de-DE" sz="1600" dirty="0">
                <a:solidFill>
                  <a:srgbClr val="0070C0"/>
                </a:solidFill>
                <a:ea typeface="Cambria Math" panose="02040503050406030204" pitchFamily="18" charset="0"/>
              </a:rPr>
              <a:t> of </a:t>
            </a:r>
          </a:p>
          <a:p>
            <a:pPr algn="ctr"/>
            <a:r>
              <a:rPr lang="de-DE" sz="1600" dirty="0" err="1">
                <a:solidFill>
                  <a:srgbClr val="0070C0"/>
                </a:solidFill>
                <a:ea typeface="Cambria Math" panose="02040503050406030204" pitchFamily="18" charset="0"/>
              </a:rPr>
              <a:t>the</a:t>
            </a:r>
            <a:r>
              <a:rPr lang="de-DE" sz="1600" dirty="0">
                <a:solidFill>
                  <a:srgbClr val="0070C0"/>
                </a:solidFill>
                <a:ea typeface="Cambria Math" panose="02040503050406030204" pitchFamily="18" charset="0"/>
              </a:rPr>
              <a:t> </a:t>
            </a:r>
            <a:r>
              <a:rPr lang="de-DE" sz="1600" dirty="0" err="1">
                <a:solidFill>
                  <a:srgbClr val="0070C0"/>
                </a:solidFill>
                <a:ea typeface="Cambria Math" panose="02040503050406030204" pitchFamily="18" charset="0"/>
              </a:rPr>
              <a:t>roton</a:t>
            </a:r>
            <a:r>
              <a:rPr lang="de-DE" sz="1600" dirty="0">
                <a:solidFill>
                  <a:srgbClr val="0070C0"/>
                </a:solidFill>
                <a:ea typeface="Cambria Math" panose="02040503050406030204" pitchFamily="18" charset="0"/>
              </a:rPr>
              <a:t> </a:t>
            </a:r>
            <a:r>
              <a:rPr lang="de-DE" sz="1600" dirty="0" err="1">
                <a:solidFill>
                  <a:srgbClr val="0070C0"/>
                </a:solidFill>
                <a:ea typeface="Cambria Math" panose="02040503050406030204" pitchFamily="18" charset="0"/>
              </a:rPr>
              <a:t>mode</a:t>
            </a:r>
            <a:r>
              <a:rPr lang="de-DE" sz="1600" dirty="0">
                <a:solidFill>
                  <a:srgbClr val="0070C0"/>
                </a:solidFill>
                <a:ea typeface="Cambria Math" panose="02040503050406030204" pitchFamily="18" charset="0"/>
              </a:rPr>
              <a:t> </a:t>
            </a:r>
            <a:r>
              <a:rPr lang="de-DE" sz="1600" dirty="0" err="1">
                <a:solidFill>
                  <a:srgbClr val="0070C0"/>
                </a:solidFill>
                <a:ea typeface="Cambria Math" panose="02040503050406030204" pitchFamily="18" charset="0"/>
              </a:rPr>
              <a:t>excitation</a:t>
            </a:r>
            <a:r>
              <a:rPr lang="de-DE" sz="1600" dirty="0">
                <a:solidFill>
                  <a:srgbClr val="0070C0"/>
                </a:solidFill>
                <a:ea typeface="Cambria Math" panose="02040503050406030204" pitchFamily="18" charset="0"/>
              </a:rPr>
              <a:t>!</a:t>
            </a:r>
            <a:r>
              <a:rPr lang="de-DE" sz="1600" dirty="0">
                <a:solidFill>
                  <a:srgbClr val="0070C0"/>
                </a:solidFill>
              </a:rPr>
              <a:t> 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675821"/>
            <a:ext cx="2736304" cy="20595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051720" y="4850021"/>
                <a:ext cx="351929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ü"/>
                </a:pPr>
                <a:r>
                  <a:rPr lang="de-DE" sz="1600" dirty="0"/>
                  <a:t>Study of </a:t>
                </a:r>
                <a:r>
                  <a:rPr lang="de-DE" sz="1600" dirty="0" err="1"/>
                  <a:t>the</a:t>
                </a:r>
                <a:r>
                  <a:rPr lang="de-DE" sz="1600" dirty="0"/>
                  <a:t> </a:t>
                </a:r>
                <a:r>
                  <a:rPr lang="de-DE" sz="1600" dirty="0">
                    <a:solidFill>
                      <a:srgbClr val="0070C0"/>
                    </a:solidFill>
                  </a:rPr>
                  <a:t>scaling of </a:t>
                </a:r>
                <a:r>
                  <a:rPr lang="de-DE" sz="1600" dirty="0" err="1">
                    <a:solidFill>
                      <a:srgbClr val="0070C0"/>
                    </a:solidFill>
                  </a:rPr>
                  <a:t>the</a:t>
                </a:r>
                <a:r>
                  <a:rPr lang="de-DE" sz="1600" dirty="0">
                    <a:solidFill>
                      <a:srgbClr val="0070C0"/>
                    </a:solidFill>
                  </a:rPr>
                  <a:t> </a:t>
                </a:r>
                <a:r>
                  <a:rPr lang="de-DE" sz="1600" dirty="0" err="1">
                    <a:solidFill>
                      <a:srgbClr val="0070C0"/>
                    </a:solidFill>
                  </a:rPr>
                  <a:t>roton</a:t>
                </a:r>
                <a:r>
                  <a:rPr lang="de-DE" sz="1600" dirty="0">
                    <a:solidFill>
                      <a:srgbClr val="0070C0"/>
                    </a:solidFill>
                  </a:rPr>
                  <a:t> </a:t>
                </a:r>
                <a:r>
                  <a:rPr lang="de-DE" sz="1600" dirty="0" err="1">
                    <a:solidFill>
                      <a:srgbClr val="0070C0"/>
                    </a:solidFill>
                  </a:rPr>
                  <a:t>momentum</a:t>
                </a:r>
                <a:r>
                  <a:rPr lang="de-DE" sz="1600" dirty="0">
                    <a:solidFill>
                      <a:srgbClr val="0070C0"/>
                    </a:solidFill>
                  </a:rPr>
                  <a:t> with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1600" b="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de-DE" sz="1600" b="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de-DE" sz="1600" b="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de-DE" sz="1600" dirty="0"/>
                  <a:t>   </a:t>
                </a:r>
                <a:endParaRPr lang="de-DE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4850021"/>
                <a:ext cx="3519291" cy="584775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t="-3125" b="-12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Grafik 1"/>
          <p:cNvPicPr>
            <a:picLocks noChangeAspect="1"/>
          </p:cNvPicPr>
          <p:nvPr/>
        </p:nvPicPr>
        <p:blipFill rotWithShape="1">
          <a:blip r:embed="rId6" cstate="print"/>
          <a:srcRect l="78889" t="29512" r="6037" b="52079"/>
          <a:stretch/>
        </p:blipFill>
        <p:spPr>
          <a:xfrm>
            <a:off x="179512" y="3284984"/>
            <a:ext cx="2016224" cy="791435"/>
          </a:xfrm>
          <a:prstGeom prst="rect">
            <a:avLst/>
          </a:prstGeom>
        </p:spPr>
      </p:pic>
      <p:sp>
        <p:nvSpPr>
          <p:cNvPr id="18" name="Down Arrow 17"/>
          <p:cNvSpPr/>
          <p:nvPr/>
        </p:nvSpPr>
        <p:spPr>
          <a:xfrm>
            <a:off x="1064283" y="3207145"/>
            <a:ext cx="242635" cy="20756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Down Arrow 18"/>
          <p:cNvSpPr/>
          <p:nvPr/>
        </p:nvSpPr>
        <p:spPr>
          <a:xfrm rot="10800000">
            <a:off x="1064282" y="3931544"/>
            <a:ext cx="242635" cy="20756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27" descr="Bildschirmausschnit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92" y="4581129"/>
            <a:ext cx="2002444" cy="2002444"/>
          </a:xfrm>
          <a:prstGeom prst="rect">
            <a:avLst/>
          </a:prstGeom>
        </p:spPr>
      </p:pic>
      <p:sp>
        <p:nvSpPr>
          <p:cNvPr id="21" name="Rettangolo 20"/>
          <p:cNvSpPr/>
          <p:nvPr/>
        </p:nvSpPr>
        <p:spPr>
          <a:xfrm>
            <a:off x="2627784" y="5322694"/>
            <a:ext cx="2448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600">
                <a:solidFill>
                  <a:srgbClr val="FF0000"/>
                </a:solidFill>
                <a:ea typeface="Cambria Math" panose="02040503050406030204" pitchFamily="18" charset="0"/>
              </a:rPr>
              <a:t>⇒ Linear scaling verified!</a:t>
            </a:r>
            <a:endParaRPr lang="de-DE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6669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4"/>
          <p:cNvSpPr txBox="1"/>
          <p:nvPr/>
        </p:nvSpPr>
        <p:spPr>
          <a:xfrm>
            <a:off x="0" y="0"/>
            <a:ext cx="9144000" cy="532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>
                <a:latin typeface="+mj-lt"/>
              </a:rPr>
              <a:t>Conclusion</a:t>
            </a:r>
            <a:endParaRPr lang="it-IT" sz="2800" b="1" baseline="300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" name="Connettore 1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9512" y="959804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de-DE" sz="1600" dirty="0" err="1">
                <a:solidFill>
                  <a:srgbClr val="0070C0"/>
                </a:solidFill>
              </a:rPr>
              <a:t>Roton</a:t>
            </a:r>
            <a:r>
              <a:rPr lang="de-DE" sz="1600" dirty="0">
                <a:solidFill>
                  <a:srgbClr val="0070C0"/>
                </a:solidFill>
              </a:rPr>
              <a:t>:</a:t>
            </a:r>
            <a:r>
              <a:rPr lang="de-DE" sz="1600" dirty="0"/>
              <a:t> </a:t>
            </a:r>
            <a:r>
              <a:rPr lang="de-DE" sz="1600" dirty="0" err="1"/>
              <a:t>gapped</a:t>
            </a:r>
            <a:r>
              <a:rPr lang="de-DE" sz="1600" dirty="0"/>
              <a:t> </a:t>
            </a:r>
            <a:r>
              <a:rPr lang="de-DE" sz="1600" dirty="0" err="1"/>
              <a:t>elementary</a:t>
            </a:r>
            <a:r>
              <a:rPr lang="de-DE" sz="1600" dirty="0"/>
              <a:t> </a:t>
            </a:r>
            <a:r>
              <a:rPr lang="de-DE" sz="1600" dirty="0" err="1"/>
              <a:t>excitation</a:t>
            </a:r>
            <a:r>
              <a:rPr lang="de-DE" sz="1600" dirty="0"/>
              <a:t> </a:t>
            </a:r>
            <a:r>
              <a:rPr lang="de-DE" sz="1600" dirty="0" err="1"/>
              <a:t>corresponding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an </a:t>
            </a:r>
            <a:r>
              <a:rPr lang="de-DE" sz="1600" dirty="0" err="1"/>
              <a:t>energy</a:t>
            </a:r>
            <a:r>
              <a:rPr lang="de-DE" sz="1600" dirty="0"/>
              <a:t> </a:t>
            </a:r>
            <a:r>
              <a:rPr lang="de-DE" sz="1600" dirty="0" err="1"/>
              <a:t>minimum</a:t>
            </a:r>
            <a:r>
              <a:rPr lang="de-DE" sz="1600" dirty="0"/>
              <a:t> at finite </a:t>
            </a:r>
            <a:r>
              <a:rPr lang="de-DE" sz="1600" dirty="0" err="1"/>
              <a:t>momentum</a:t>
            </a:r>
            <a:r>
              <a:rPr lang="de-DE" sz="1600" dirty="0"/>
              <a:t>, </a:t>
            </a:r>
            <a:r>
              <a:rPr lang="de-DE" sz="1600" dirty="0" err="1"/>
              <a:t>emerging</a:t>
            </a:r>
            <a:r>
              <a:rPr lang="de-DE" sz="1600" dirty="0"/>
              <a:t> in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dispersion</a:t>
            </a:r>
            <a:r>
              <a:rPr lang="de-DE" sz="1600" dirty="0"/>
              <a:t> </a:t>
            </a:r>
            <a:r>
              <a:rPr lang="de-DE" sz="1600" dirty="0" err="1"/>
              <a:t>relation</a:t>
            </a:r>
            <a:r>
              <a:rPr lang="de-DE" sz="1600" dirty="0"/>
              <a:t> of superfluid </a:t>
            </a:r>
            <a:r>
              <a:rPr lang="de-DE" sz="1600" baseline="30000" dirty="0"/>
              <a:t>4</a:t>
            </a:r>
            <a:r>
              <a:rPr lang="de-DE" sz="1600" dirty="0"/>
              <a:t>He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87824" y="1844824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de-DE" sz="1600" dirty="0" err="1"/>
              <a:t>Roton</a:t>
            </a:r>
            <a:r>
              <a:rPr lang="de-DE" sz="1600" dirty="0"/>
              <a:t> </a:t>
            </a:r>
            <a:r>
              <a:rPr lang="de-DE" sz="1600" dirty="0" err="1"/>
              <a:t>minimum</a:t>
            </a:r>
            <a:r>
              <a:rPr lang="de-DE" sz="1600" dirty="0"/>
              <a:t> </a:t>
            </a:r>
            <a:r>
              <a:rPr lang="de-DE" sz="1600" dirty="0" err="1"/>
              <a:t>predicted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exist</a:t>
            </a:r>
            <a:r>
              <a:rPr lang="de-DE" sz="1600" dirty="0"/>
              <a:t> also in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energy</a:t>
            </a:r>
            <a:r>
              <a:rPr lang="de-DE" sz="1600" dirty="0"/>
              <a:t> spectrum of </a:t>
            </a:r>
            <a:r>
              <a:rPr lang="de-DE" sz="1600" i="1" dirty="0" err="1">
                <a:solidFill>
                  <a:srgbClr val="0070C0"/>
                </a:solidFill>
              </a:rPr>
              <a:t>dipolar</a:t>
            </a:r>
            <a:r>
              <a:rPr lang="de-DE" sz="1600" dirty="0">
                <a:solidFill>
                  <a:srgbClr val="0070C0"/>
                </a:solidFill>
              </a:rPr>
              <a:t> Bose-Einstein </a:t>
            </a:r>
            <a:r>
              <a:rPr lang="de-DE" sz="1600" dirty="0" err="1">
                <a:solidFill>
                  <a:srgbClr val="0070C0"/>
                </a:solidFill>
              </a:rPr>
              <a:t>condensates</a:t>
            </a:r>
            <a:r>
              <a:rPr lang="de-DE" sz="1600" dirty="0"/>
              <a:t>, </a:t>
            </a:r>
            <a:r>
              <a:rPr lang="de-DE" sz="1600" dirty="0" err="1"/>
              <a:t>under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requirement</a:t>
            </a:r>
            <a:r>
              <a:rPr lang="de-DE" sz="1600" dirty="0"/>
              <a:t> of </a:t>
            </a:r>
            <a:r>
              <a:rPr lang="de-DE" sz="1600" i="1" dirty="0">
                <a:solidFill>
                  <a:srgbClr val="0070C0"/>
                </a:solidFill>
              </a:rPr>
              <a:t>strong</a:t>
            </a:r>
            <a:r>
              <a:rPr lang="de-DE" sz="1600" dirty="0">
                <a:solidFill>
                  <a:srgbClr val="0070C0"/>
                </a:solidFill>
              </a:rPr>
              <a:t> </a:t>
            </a:r>
            <a:r>
              <a:rPr lang="de-DE" sz="1600" dirty="0" err="1">
                <a:solidFill>
                  <a:srgbClr val="0070C0"/>
                </a:solidFill>
              </a:rPr>
              <a:t>confinement</a:t>
            </a:r>
            <a:r>
              <a:rPr lang="de-DE" sz="1600" dirty="0">
                <a:solidFill>
                  <a:srgbClr val="0070C0"/>
                </a:solidFill>
              </a:rPr>
              <a:t> </a:t>
            </a:r>
            <a:r>
              <a:rPr lang="de-DE" sz="1600" dirty="0" err="1">
                <a:solidFill>
                  <a:srgbClr val="0070C0"/>
                </a:solidFill>
              </a:rPr>
              <a:t>along</a:t>
            </a:r>
            <a:r>
              <a:rPr lang="de-DE" sz="1600" dirty="0">
                <a:solidFill>
                  <a:srgbClr val="0070C0"/>
                </a:solidFill>
              </a:rPr>
              <a:t> </a:t>
            </a:r>
            <a:r>
              <a:rPr lang="de-DE" sz="1600" dirty="0" err="1">
                <a:solidFill>
                  <a:srgbClr val="0070C0"/>
                </a:solidFill>
              </a:rPr>
              <a:t>the</a:t>
            </a:r>
            <a:r>
              <a:rPr lang="de-DE" sz="1600" dirty="0">
                <a:solidFill>
                  <a:srgbClr val="0070C0"/>
                </a:solidFill>
              </a:rPr>
              <a:t> </a:t>
            </a:r>
            <a:r>
              <a:rPr lang="de-DE" sz="1600" dirty="0" err="1">
                <a:solidFill>
                  <a:srgbClr val="0070C0"/>
                </a:solidFill>
              </a:rPr>
              <a:t>dipoles</a:t>
            </a:r>
            <a:endParaRPr lang="de-DE" sz="1600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734586"/>
            <a:ext cx="1728194" cy="1094523"/>
          </a:xfrm>
          <a:prstGeom prst="rect">
            <a:avLst/>
          </a:prstGeom>
        </p:spPr>
      </p:pic>
      <p:pic>
        <p:nvPicPr>
          <p:cNvPr id="9" name="Grafik 27"/>
          <p:cNvPicPr>
            <a:picLocks noChangeAspect="1"/>
          </p:cNvPicPr>
          <p:nvPr/>
        </p:nvPicPr>
        <p:blipFill rotWithShape="1">
          <a:blip r:embed="rId3" cstate="print"/>
          <a:srcRect l="74368" t="35954" r="9560" b="27750"/>
          <a:stretch/>
        </p:blipFill>
        <p:spPr>
          <a:xfrm>
            <a:off x="1115616" y="1626947"/>
            <a:ext cx="1872208" cy="135908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7504" y="2306489"/>
            <a:ext cx="1224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/>
              <a:t>Santos et al., </a:t>
            </a:r>
            <a:r>
              <a:rPr lang="en-US" sz="1200" dirty="0" err="1"/>
              <a:t>PRL</a:t>
            </a:r>
            <a:r>
              <a:rPr lang="en-US" sz="1200" dirty="0"/>
              <a:t> 90, (2003)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35696" y="2996952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de-DE" sz="1600" dirty="0">
                <a:solidFill>
                  <a:srgbClr val="0070C0"/>
                </a:solidFill>
              </a:rPr>
              <a:t>The </a:t>
            </a:r>
            <a:r>
              <a:rPr lang="de-DE" sz="1600" dirty="0" err="1">
                <a:solidFill>
                  <a:srgbClr val="0070C0"/>
                </a:solidFill>
              </a:rPr>
              <a:t>experiment</a:t>
            </a:r>
            <a:r>
              <a:rPr lang="de-DE" sz="1600" dirty="0">
                <a:solidFill>
                  <a:srgbClr val="0070C0"/>
                </a:solidFill>
              </a:rPr>
              <a:t>: </a:t>
            </a:r>
            <a:r>
              <a:rPr lang="de-DE" sz="1600" dirty="0" err="1"/>
              <a:t>dipolar</a:t>
            </a:r>
            <a:r>
              <a:rPr lang="de-DE" sz="1600" dirty="0"/>
              <a:t> </a:t>
            </a:r>
            <a:r>
              <a:rPr lang="de-DE" sz="1600" dirty="0" err="1"/>
              <a:t>BEC</a:t>
            </a:r>
            <a:r>
              <a:rPr lang="de-DE" sz="1600" dirty="0"/>
              <a:t> of Er </a:t>
            </a:r>
            <a:r>
              <a:rPr lang="de-DE" sz="1600" dirty="0" err="1"/>
              <a:t>atoms</a:t>
            </a:r>
            <a:r>
              <a:rPr lang="de-DE" sz="1600" dirty="0"/>
              <a:t> in a </a:t>
            </a:r>
            <a:r>
              <a:rPr lang="de-DE" sz="1600" dirty="0" err="1"/>
              <a:t>axially</a:t>
            </a:r>
            <a:r>
              <a:rPr lang="de-DE" sz="1600" dirty="0"/>
              <a:t> </a:t>
            </a:r>
            <a:r>
              <a:rPr lang="de-DE" sz="1600" dirty="0" err="1"/>
              <a:t>elongated</a:t>
            </a:r>
            <a:r>
              <a:rPr lang="de-DE" sz="1600" dirty="0"/>
              <a:t> </a:t>
            </a:r>
            <a:r>
              <a:rPr lang="de-DE" sz="1600" dirty="0" err="1"/>
              <a:t>trap</a:t>
            </a:r>
            <a:r>
              <a:rPr lang="de-DE" sz="1600" dirty="0"/>
              <a:t>. Observation of </a:t>
            </a:r>
            <a:r>
              <a:rPr lang="de-DE" sz="1600" dirty="0" err="1"/>
              <a:t>peaks</a:t>
            </a:r>
            <a:r>
              <a:rPr lang="de-DE" sz="1600" dirty="0"/>
              <a:t> at finite </a:t>
            </a:r>
            <a:r>
              <a:rPr lang="de-DE" sz="1600" dirty="0" err="1"/>
              <a:t>momentum</a:t>
            </a:r>
            <a:r>
              <a:rPr lang="de-DE" sz="1600" dirty="0"/>
              <a:t> in time-of-</a:t>
            </a:r>
            <a:r>
              <a:rPr lang="de-DE" sz="1600" dirty="0" err="1"/>
              <a:t>flight</a:t>
            </a:r>
            <a:r>
              <a:rPr lang="de-DE" sz="1600" dirty="0"/>
              <a:t> </a:t>
            </a:r>
            <a:r>
              <a:rPr lang="de-DE" sz="1600" dirty="0" err="1"/>
              <a:t>images</a:t>
            </a:r>
            <a:r>
              <a:rPr lang="de-DE" sz="1600" dirty="0"/>
              <a:t> </a:t>
            </a:r>
            <a:r>
              <a:rPr lang="de-DE" sz="1600" dirty="0" err="1"/>
              <a:t>when</a:t>
            </a:r>
            <a:r>
              <a:rPr lang="de-DE" sz="1600" dirty="0"/>
              <a:t> </a:t>
            </a:r>
            <a:r>
              <a:rPr lang="de-DE" sz="1600" dirty="0" err="1"/>
              <a:t>entering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DDI-dominated</a:t>
            </a:r>
            <a:r>
              <a:rPr lang="de-DE" sz="1600" dirty="0"/>
              <a:t> </a:t>
            </a:r>
            <a:r>
              <a:rPr lang="de-DE" sz="1600" dirty="0" err="1"/>
              <a:t>regime</a:t>
            </a:r>
            <a:r>
              <a:rPr lang="de-DE" sz="1600" dirty="0"/>
              <a:t>.</a:t>
            </a:r>
          </a:p>
          <a:p>
            <a:pPr algn="ctr"/>
            <a:r>
              <a:rPr lang="de-DE" sz="1600" dirty="0">
                <a:solidFill>
                  <a:srgbClr val="0070C0"/>
                </a:solidFill>
                <a:ea typeface="Cambria Math" panose="02040503050406030204" pitchFamily="18" charset="0"/>
              </a:rPr>
              <a:t>⇒ </a:t>
            </a:r>
            <a:r>
              <a:rPr lang="de-DE" sz="1600" dirty="0" err="1">
                <a:solidFill>
                  <a:srgbClr val="0070C0"/>
                </a:solidFill>
                <a:ea typeface="Cambria Math" panose="02040503050406030204" pitchFamily="18" charset="0"/>
              </a:rPr>
              <a:t>Interpreted</a:t>
            </a:r>
            <a:r>
              <a:rPr lang="de-DE" sz="1600" dirty="0">
                <a:solidFill>
                  <a:srgbClr val="0070C0"/>
                </a:solidFill>
                <a:ea typeface="Cambria Math" panose="02040503050406030204" pitchFamily="18" charset="0"/>
              </a:rPr>
              <a:t> </a:t>
            </a:r>
            <a:r>
              <a:rPr lang="de-DE" sz="1600" dirty="0" err="1">
                <a:solidFill>
                  <a:srgbClr val="0070C0"/>
                </a:solidFill>
                <a:ea typeface="Cambria Math" panose="02040503050406030204" pitchFamily="18" charset="0"/>
              </a:rPr>
              <a:t>as</a:t>
            </a:r>
            <a:r>
              <a:rPr lang="de-DE" sz="1600" dirty="0">
                <a:solidFill>
                  <a:srgbClr val="0070C0"/>
                </a:solidFill>
                <a:ea typeface="Cambria Math" panose="02040503050406030204" pitchFamily="18" charset="0"/>
              </a:rPr>
              <a:t> a </a:t>
            </a:r>
            <a:r>
              <a:rPr lang="de-DE" sz="1600" dirty="0" err="1">
                <a:solidFill>
                  <a:srgbClr val="0070C0"/>
                </a:solidFill>
                <a:ea typeface="Cambria Math" panose="02040503050406030204" pitchFamily="18" charset="0"/>
              </a:rPr>
              <a:t>signature</a:t>
            </a:r>
            <a:r>
              <a:rPr lang="de-DE" sz="1600" dirty="0">
                <a:solidFill>
                  <a:srgbClr val="0070C0"/>
                </a:solidFill>
                <a:ea typeface="Cambria Math" panose="02040503050406030204" pitchFamily="18" charset="0"/>
              </a:rPr>
              <a:t> of </a:t>
            </a:r>
          </a:p>
          <a:p>
            <a:pPr algn="ctr"/>
            <a:r>
              <a:rPr lang="de-DE" sz="1600" dirty="0" err="1">
                <a:solidFill>
                  <a:srgbClr val="0070C0"/>
                </a:solidFill>
                <a:ea typeface="Cambria Math" panose="02040503050406030204" pitchFamily="18" charset="0"/>
              </a:rPr>
              <a:t>the</a:t>
            </a:r>
            <a:r>
              <a:rPr lang="de-DE" sz="1600" dirty="0">
                <a:solidFill>
                  <a:srgbClr val="0070C0"/>
                </a:solidFill>
                <a:ea typeface="Cambria Math" panose="02040503050406030204" pitchFamily="18" charset="0"/>
              </a:rPr>
              <a:t> </a:t>
            </a:r>
            <a:r>
              <a:rPr lang="de-DE" sz="1600" dirty="0" err="1">
                <a:solidFill>
                  <a:srgbClr val="0070C0"/>
                </a:solidFill>
                <a:ea typeface="Cambria Math" panose="02040503050406030204" pitchFamily="18" charset="0"/>
              </a:rPr>
              <a:t>roton</a:t>
            </a:r>
            <a:r>
              <a:rPr lang="de-DE" sz="1600" dirty="0">
                <a:solidFill>
                  <a:srgbClr val="0070C0"/>
                </a:solidFill>
                <a:ea typeface="Cambria Math" panose="02040503050406030204" pitchFamily="18" charset="0"/>
              </a:rPr>
              <a:t> </a:t>
            </a:r>
            <a:r>
              <a:rPr lang="de-DE" sz="1600" dirty="0" err="1">
                <a:solidFill>
                  <a:srgbClr val="0070C0"/>
                </a:solidFill>
                <a:ea typeface="Cambria Math" panose="02040503050406030204" pitchFamily="18" charset="0"/>
              </a:rPr>
              <a:t>mode</a:t>
            </a:r>
            <a:r>
              <a:rPr lang="de-DE" sz="1600" dirty="0">
                <a:solidFill>
                  <a:srgbClr val="0070C0"/>
                </a:solidFill>
                <a:ea typeface="Cambria Math" panose="02040503050406030204" pitchFamily="18" charset="0"/>
              </a:rPr>
              <a:t> </a:t>
            </a:r>
            <a:r>
              <a:rPr lang="de-DE" sz="1600" dirty="0" err="1">
                <a:solidFill>
                  <a:srgbClr val="0070C0"/>
                </a:solidFill>
                <a:ea typeface="Cambria Math" panose="02040503050406030204" pitchFamily="18" charset="0"/>
              </a:rPr>
              <a:t>excitation</a:t>
            </a:r>
            <a:r>
              <a:rPr lang="de-DE" sz="1600" dirty="0">
                <a:solidFill>
                  <a:srgbClr val="0070C0"/>
                </a:solidFill>
                <a:ea typeface="Cambria Math" panose="02040503050406030204" pitchFamily="18" charset="0"/>
              </a:rPr>
              <a:t>!</a:t>
            </a:r>
            <a:r>
              <a:rPr lang="de-DE" sz="1600" dirty="0">
                <a:solidFill>
                  <a:srgbClr val="0070C0"/>
                </a:solidFill>
              </a:rPr>
              <a:t> 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675821"/>
            <a:ext cx="2736304" cy="20595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051720" y="4850021"/>
                <a:ext cx="351929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ü"/>
                </a:pPr>
                <a:r>
                  <a:rPr lang="de-DE" sz="1600" dirty="0"/>
                  <a:t>Study of </a:t>
                </a:r>
                <a:r>
                  <a:rPr lang="de-DE" sz="1600" dirty="0" err="1"/>
                  <a:t>the</a:t>
                </a:r>
                <a:r>
                  <a:rPr lang="de-DE" sz="1600" dirty="0"/>
                  <a:t> </a:t>
                </a:r>
                <a:r>
                  <a:rPr lang="de-DE" sz="1600" dirty="0">
                    <a:solidFill>
                      <a:srgbClr val="0070C0"/>
                    </a:solidFill>
                  </a:rPr>
                  <a:t>scaling of </a:t>
                </a:r>
                <a:r>
                  <a:rPr lang="de-DE" sz="1600" dirty="0" err="1">
                    <a:solidFill>
                      <a:srgbClr val="0070C0"/>
                    </a:solidFill>
                  </a:rPr>
                  <a:t>the</a:t>
                </a:r>
                <a:r>
                  <a:rPr lang="de-DE" sz="1600" dirty="0">
                    <a:solidFill>
                      <a:srgbClr val="0070C0"/>
                    </a:solidFill>
                  </a:rPr>
                  <a:t> </a:t>
                </a:r>
                <a:r>
                  <a:rPr lang="de-DE" sz="1600" dirty="0" err="1">
                    <a:solidFill>
                      <a:srgbClr val="0070C0"/>
                    </a:solidFill>
                  </a:rPr>
                  <a:t>roton</a:t>
                </a:r>
                <a:r>
                  <a:rPr lang="de-DE" sz="1600" dirty="0">
                    <a:solidFill>
                      <a:srgbClr val="0070C0"/>
                    </a:solidFill>
                  </a:rPr>
                  <a:t> </a:t>
                </a:r>
                <a:r>
                  <a:rPr lang="de-DE" sz="1600" dirty="0" err="1">
                    <a:solidFill>
                      <a:srgbClr val="0070C0"/>
                    </a:solidFill>
                  </a:rPr>
                  <a:t>momentum</a:t>
                </a:r>
                <a:r>
                  <a:rPr lang="de-DE" sz="1600" dirty="0">
                    <a:solidFill>
                      <a:srgbClr val="0070C0"/>
                    </a:solidFill>
                  </a:rPr>
                  <a:t> with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1600" b="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de-DE" sz="1600" b="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de-DE" sz="1600" b="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de-DE" sz="1600" dirty="0"/>
                  <a:t>   </a:t>
                </a:r>
                <a:endParaRPr lang="de-DE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4850021"/>
                <a:ext cx="3519291" cy="584775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t="-3125" b="-12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Grafik 1"/>
          <p:cNvPicPr>
            <a:picLocks noChangeAspect="1"/>
          </p:cNvPicPr>
          <p:nvPr/>
        </p:nvPicPr>
        <p:blipFill rotWithShape="1">
          <a:blip r:embed="rId6" cstate="print"/>
          <a:srcRect l="78889" t="29512" r="6037" b="52079"/>
          <a:stretch/>
        </p:blipFill>
        <p:spPr>
          <a:xfrm>
            <a:off x="179512" y="3284984"/>
            <a:ext cx="2016224" cy="791435"/>
          </a:xfrm>
          <a:prstGeom prst="rect">
            <a:avLst/>
          </a:prstGeom>
        </p:spPr>
      </p:pic>
      <p:sp>
        <p:nvSpPr>
          <p:cNvPr id="18" name="Down Arrow 17"/>
          <p:cNvSpPr/>
          <p:nvPr/>
        </p:nvSpPr>
        <p:spPr>
          <a:xfrm>
            <a:off x="1064283" y="3207145"/>
            <a:ext cx="242635" cy="20756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Down Arrow 18"/>
          <p:cNvSpPr/>
          <p:nvPr/>
        </p:nvSpPr>
        <p:spPr>
          <a:xfrm rot="10800000">
            <a:off x="1064282" y="3931544"/>
            <a:ext cx="242635" cy="20756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27" descr="Bildschirmausschnit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92" y="4581129"/>
            <a:ext cx="2002444" cy="200244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771800" y="5725418"/>
            <a:ext cx="3957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de-DE" sz="1600" dirty="0" err="1"/>
              <a:t>Comparison</a:t>
            </a:r>
            <a:r>
              <a:rPr lang="de-DE" sz="1600" dirty="0"/>
              <a:t> with </a:t>
            </a:r>
            <a:r>
              <a:rPr lang="de-DE" sz="1600" dirty="0" err="1"/>
              <a:t>theory</a:t>
            </a:r>
            <a:r>
              <a:rPr lang="de-DE" sz="1600" dirty="0"/>
              <a:t>: </a:t>
            </a:r>
            <a:r>
              <a:rPr lang="de-DE" sz="1600" dirty="0">
                <a:solidFill>
                  <a:srgbClr val="0070C0"/>
                </a:solidFill>
              </a:rPr>
              <a:t>quasi </a:t>
            </a:r>
            <a:r>
              <a:rPr lang="de-DE" sz="1600" dirty="0" err="1">
                <a:solidFill>
                  <a:srgbClr val="0070C0"/>
                </a:solidFill>
              </a:rPr>
              <a:t>1D</a:t>
            </a:r>
            <a:r>
              <a:rPr lang="de-DE" sz="1600" dirty="0">
                <a:solidFill>
                  <a:srgbClr val="0070C0"/>
                </a:solidFill>
              </a:rPr>
              <a:t> </a:t>
            </a:r>
            <a:r>
              <a:rPr lang="de-DE" sz="1600" dirty="0" err="1">
                <a:solidFill>
                  <a:srgbClr val="0070C0"/>
                </a:solidFill>
              </a:rPr>
              <a:t>analytical</a:t>
            </a:r>
            <a:r>
              <a:rPr lang="de-DE" sz="1600" dirty="0">
                <a:solidFill>
                  <a:srgbClr val="0070C0"/>
                </a:solidFill>
              </a:rPr>
              <a:t> </a:t>
            </a:r>
            <a:r>
              <a:rPr lang="de-DE" sz="1600" dirty="0" err="1">
                <a:solidFill>
                  <a:srgbClr val="0070C0"/>
                </a:solidFill>
              </a:rPr>
              <a:t>model</a:t>
            </a:r>
            <a:r>
              <a:rPr lang="de-DE" sz="1600" dirty="0">
                <a:solidFill>
                  <a:srgbClr val="0070C0"/>
                </a:solidFill>
              </a:rPr>
              <a:t> + </a:t>
            </a:r>
            <a:r>
              <a:rPr lang="de-DE" sz="1600" dirty="0" err="1">
                <a:solidFill>
                  <a:srgbClr val="0070C0"/>
                </a:solidFill>
              </a:rPr>
              <a:t>numerical</a:t>
            </a:r>
            <a:r>
              <a:rPr lang="de-DE" sz="1600" dirty="0">
                <a:solidFill>
                  <a:srgbClr val="0070C0"/>
                </a:solidFill>
              </a:rPr>
              <a:t> </a:t>
            </a:r>
            <a:r>
              <a:rPr lang="de-DE" sz="1600" dirty="0" err="1">
                <a:solidFill>
                  <a:srgbClr val="0070C0"/>
                </a:solidFill>
              </a:rPr>
              <a:t>simulations</a:t>
            </a:r>
            <a:endParaRPr lang="de-DE" sz="1600" dirty="0">
              <a:solidFill>
                <a:srgbClr val="0070C0"/>
              </a:solidFill>
            </a:endParaRPr>
          </a:p>
          <a:p>
            <a:pPr algn="ctr"/>
            <a:r>
              <a:rPr lang="de-DE" sz="1600" dirty="0">
                <a:solidFill>
                  <a:srgbClr val="FF0000"/>
                </a:solidFill>
                <a:ea typeface="Cambria Math" panose="02040503050406030204" pitchFamily="18" charset="0"/>
              </a:rPr>
              <a:t>⇒ </a:t>
            </a:r>
            <a:r>
              <a:rPr lang="de-DE" sz="1600" dirty="0" err="1">
                <a:solidFill>
                  <a:srgbClr val="FF0000"/>
                </a:solidFill>
                <a:ea typeface="Cambria Math" panose="02040503050406030204" pitchFamily="18" charset="0"/>
              </a:rPr>
              <a:t>very</a:t>
            </a:r>
            <a:r>
              <a:rPr lang="de-DE" sz="1600" dirty="0">
                <a:solidFill>
                  <a:srgbClr val="FF0000"/>
                </a:solidFill>
                <a:ea typeface="Cambria Math" panose="02040503050406030204" pitchFamily="18" charset="0"/>
              </a:rPr>
              <a:t> </a:t>
            </a:r>
            <a:r>
              <a:rPr lang="de-DE" sz="1600" dirty="0" err="1">
                <a:solidFill>
                  <a:srgbClr val="FF0000"/>
                </a:solidFill>
                <a:ea typeface="Cambria Math" panose="02040503050406030204" pitchFamily="18" charset="0"/>
              </a:rPr>
              <a:t>good</a:t>
            </a:r>
            <a:r>
              <a:rPr lang="de-DE" sz="1600" dirty="0">
                <a:solidFill>
                  <a:srgbClr val="FF0000"/>
                </a:solidFill>
                <a:ea typeface="Cambria Math" panose="02040503050406030204" pitchFamily="18" charset="0"/>
              </a:rPr>
              <a:t> </a:t>
            </a:r>
            <a:r>
              <a:rPr lang="de-DE" sz="1600" dirty="0" err="1">
                <a:solidFill>
                  <a:srgbClr val="FF0000"/>
                </a:solidFill>
                <a:ea typeface="Cambria Math" panose="02040503050406030204" pitchFamily="18" charset="0"/>
              </a:rPr>
              <a:t>agreement</a:t>
            </a:r>
            <a:r>
              <a:rPr lang="de-DE" sz="1600" dirty="0">
                <a:solidFill>
                  <a:srgbClr val="FF0000"/>
                </a:solidFill>
                <a:ea typeface="Cambria Math" panose="02040503050406030204" pitchFamily="18" charset="0"/>
              </a:rPr>
              <a:t>!</a:t>
            </a:r>
            <a:r>
              <a:rPr lang="de-DE" sz="1600" dirty="0">
                <a:solidFill>
                  <a:srgbClr val="FF0000"/>
                </a:solidFill>
              </a:rPr>
              <a:t>   </a:t>
            </a:r>
          </a:p>
        </p:txBody>
      </p:sp>
      <p:pic>
        <p:nvPicPr>
          <p:cNvPr id="22" name="Grafik 8"/>
          <p:cNvPicPr>
            <a:picLocks noChangeAspect="1"/>
          </p:cNvPicPr>
          <p:nvPr/>
        </p:nvPicPr>
        <p:blipFill rotWithShape="1">
          <a:blip r:embed="rId8" cstate="print"/>
          <a:srcRect l="78940" t="20968" r="4655" b="28853"/>
          <a:stretch/>
        </p:blipFill>
        <p:spPr>
          <a:xfrm>
            <a:off x="6657502" y="4771960"/>
            <a:ext cx="2121802" cy="2086040"/>
          </a:xfrm>
          <a:prstGeom prst="rect">
            <a:avLst/>
          </a:prstGeom>
        </p:spPr>
      </p:pic>
      <p:sp>
        <p:nvSpPr>
          <p:cNvPr id="23" name="Rettangolo 22"/>
          <p:cNvSpPr/>
          <p:nvPr/>
        </p:nvSpPr>
        <p:spPr>
          <a:xfrm>
            <a:off x="2627784" y="5322694"/>
            <a:ext cx="2448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600">
                <a:solidFill>
                  <a:srgbClr val="FF0000"/>
                </a:solidFill>
                <a:ea typeface="Cambria Math" panose="02040503050406030204" pitchFamily="18" charset="0"/>
              </a:rPr>
              <a:t>⇒ Linear scaling verified!</a:t>
            </a:r>
            <a:endParaRPr lang="de-DE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1223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4"/>
          <p:cNvSpPr txBox="1"/>
          <p:nvPr/>
        </p:nvSpPr>
        <p:spPr>
          <a:xfrm>
            <a:off x="0" y="0"/>
            <a:ext cx="9144000" cy="532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>
                <a:latin typeface="+mj-lt"/>
              </a:rPr>
              <a:t>Conclusion</a:t>
            </a:r>
            <a:endParaRPr lang="it-IT" sz="2800" b="1" baseline="300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" name="Connettore 1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9512" y="959804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de-DE" sz="1600" dirty="0" err="1">
                <a:solidFill>
                  <a:srgbClr val="0070C0"/>
                </a:solidFill>
              </a:rPr>
              <a:t>Roton</a:t>
            </a:r>
            <a:r>
              <a:rPr lang="de-DE" sz="1600" dirty="0">
                <a:solidFill>
                  <a:srgbClr val="0070C0"/>
                </a:solidFill>
              </a:rPr>
              <a:t>:</a:t>
            </a:r>
            <a:r>
              <a:rPr lang="de-DE" sz="1600" dirty="0"/>
              <a:t> </a:t>
            </a:r>
            <a:r>
              <a:rPr lang="de-DE" sz="1600" dirty="0" err="1"/>
              <a:t>gapped</a:t>
            </a:r>
            <a:r>
              <a:rPr lang="de-DE" sz="1600" dirty="0"/>
              <a:t> </a:t>
            </a:r>
            <a:r>
              <a:rPr lang="de-DE" sz="1600" dirty="0" err="1"/>
              <a:t>elementary</a:t>
            </a:r>
            <a:r>
              <a:rPr lang="de-DE" sz="1600" dirty="0"/>
              <a:t> </a:t>
            </a:r>
            <a:r>
              <a:rPr lang="de-DE" sz="1600" dirty="0" err="1"/>
              <a:t>excitation</a:t>
            </a:r>
            <a:r>
              <a:rPr lang="de-DE" sz="1600" dirty="0"/>
              <a:t> </a:t>
            </a:r>
            <a:r>
              <a:rPr lang="de-DE" sz="1600" dirty="0" err="1"/>
              <a:t>corresponding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an </a:t>
            </a:r>
            <a:r>
              <a:rPr lang="de-DE" sz="1600" dirty="0" err="1"/>
              <a:t>energy</a:t>
            </a:r>
            <a:r>
              <a:rPr lang="de-DE" sz="1600" dirty="0"/>
              <a:t> </a:t>
            </a:r>
            <a:r>
              <a:rPr lang="de-DE" sz="1600" dirty="0" err="1"/>
              <a:t>minimum</a:t>
            </a:r>
            <a:r>
              <a:rPr lang="de-DE" sz="1600" dirty="0"/>
              <a:t> at finite </a:t>
            </a:r>
            <a:r>
              <a:rPr lang="de-DE" sz="1600" dirty="0" err="1"/>
              <a:t>momentum</a:t>
            </a:r>
            <a:r>
              <a:rPr lang="de-DE" sz="1600" dirty="0"/>
              <a:t>, </a:t>
            </a:r>
            <a:r>
              <a:rPr lang="de-DE" sz="1600" dirty="0" err="1"/>
              <a:t>emerging</a:t>
            </a:r>
            <a:r>
              <a:rPr lang="de-DE" sz="1600" dirty="0"/>
              <a:t> in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dispersion</a:t>
            </a:r>
            <a:r>
              <a:rPr lang="de-DE" sz="1600" dirty="0"/>
              <a:t> </a:t>
            </a:r>
            <a:r>
              <a:rPr lang="de-DE" sz="1600" dirty="0" err="1"/>
              <a:t>relation</a:t>
            </a:r>
            <a:r>
              <a:rPr lang="de-DE" sz="1600" dirty="0"/>
              <a:t> of superfluid </a:t>
            </a:r>
            <a:r>
              <a:rPr lang="de-DE" sz="1600" baseline="30000" dirty="0"/>
              <a:t>4</a:t>
            </a:r>
            <a:r>
              <a:rPr lang="de-DE" sz="1600" dirty="0"/>
              <a:t>He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87824" y="1844824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de-DE" sz="1600" dirty="0" err="1"/>
              <a:t>Roton</a:t>
            </a:r>
            <a:r>
              <a:rPr lang="de-DE" sz="1600" dirty="0"/>
              <a:t> </a:t>
            </a:r>
            <a:r>
              <a:rPr lang="de-DE" sz="1600" dirty="0" err="1"/>
              <a:t>minimum</a:t>
            </a:r>
            <a:r>
              <a:rPr lang="de-DE" sz="1600" dirty="0"/>
              <a:t> </a:t>
            </a:r>
            <a:r>
              <a:rPr lang="de-DE" sz="1600" dirty="0" err="1"/>
              <a:t>predicted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exist</a:t>
            </a:r>
            <a:r>
              <a:rPr lang="de-DE" sz="1600" dirty="0"/>
              <a:t> also in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energy</a:t>
            </a:r>
            <a:r>
              <a:rPr lang="de-DE" sz="1600" dirty="0"/>
              <a:t> spectrum of </a:t>
            </a:r>
            <a:r>
              <a:rPr lang="de-DE" sz="1600" i="1" dirty="0" err="1">
                <a:solidFill>
                  <a:srgbClr val="0070C0"/>
                </a:solidFill>
              </a:rPr>
              <a:t>dipolar</a:t>
            </a:r>
            <a:r>
              <a:rPr lang="de-DE" sz="1600" dirty="0">
                <a:solidFill>
                  <a:srgbClr val="0070C0"/>
                </a:solidFill>
              </a:rPr>
              <a:t> Bose-Einstein </a:t>
            </a:r>
            <a:r>
              <a:rPr lang="de-DE" sz="1600" dirty="0" err="1">
                <a:solidFill>
                  <a:srgbClr val="0070C0"/>
                </a:solidFill>
              </a:rPr>
              <a:t>condensates</a:t>
            </a:r>
            <a:r>
              <a:rPr lang="de-DE" sz="1600" dirty="0"/>
              <a:t>, </a:t>
            </a:r>
            <a:r>
              <a:rPr lang="de-DE" sz="1600" dirty="0" err="1"/>
              <a:t>under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requirement</a:t>
            </a:r>
            <a:r>
              <a:rPr lang="de-DE" sz="1600" dirty="0"/>
              <a:t> of </a:t>
            </a:r>
            <a:r>
              <a:rPr lang="de-DE" sz="1600" i="1" dirty="0">
                <a:solidFill>
                  <a:srgbClr val="0070C0"/>
                </a:solidFill>
              </a:rPr>
              <a:t>strong</a:t>
            </a:r>
            <a:r>
              <a:rPr lang="de-DE" sz="1600" dirty="0">
                <a:solidFill>
                  <a:srgbClr val="0070C0"/>
                </a:solidFill>
              </a:rPr>
              <a:t> </a:t>
            </a:r>
            <a:r>
              <a:rPr lang="de-DE" sz="1600" dirty="0" err="1">
                <a:solidFill>
                  <a:srgbClr val="0070C0"/>
                </a:solidFill>
              </a:rPr>
              <a:t>confinement</a:t>
            </a:r>
            <a:r>
              <a:rPr lang="de-DE" sz="1600" dirty="0">
                <a:solidFill>
                  <a:srgbClr val="0070C0"/>
                </a:solidFill>
              </a:rPr>
              <a:t> </a:t>
            </a:r>
            <a:r>
              <a:rPr lang="de-DE" sz="1600" dirty="0" err="1">
                <a:solidFill>
                  <a:srgbClr val="0070C0"/>
                </a:solidFill>
              </a:rPr>
              <a:t>along</a:t>
            </a:r>
            <a:r>
              <a:rPr lang="de-DE" sz="1600" dirty="0">
                <a:solidFill>
                  <a:srgbClr val="0070C0"/>
                </a:solidFill>
              </a:rPr>
              <a:t> </a:t>
            </a:r>
            <a:r>
              <a:rPr lang="de-DE" sz="1600" dirty="0" err="1">
                <a:solidFill>
                  <a:srgbClr val="0070C0"/>
                </a:solidFill>
              </a:rPr>
              <a:t>the</a:t>
            </a:r>
            <a:r>
              <a:rPr lang="de-DE" sz="1600" dirty="0">
                <a:solidFill>
                  <a:srgbClr val="0070C0"/>
                </a:solidFill>
              </a:rPr>
              <a:t> </a:t>
            </a:r>
            <a:r>
              <a:rPr lang="de-DE" sz="1600" dirty="0" err="1">
                <a:solidFill>
                  <a:srgbClr val="0070C0"/>
                </a:solidFill>
              </a:rPr>
              <a:t>dipoles</a:t>
            </a:r>
            <a:endParaRPr lang="de-DE" sz="1600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734586"/>
            <a:ext cx="1728194" cy="1094523"/>
          </a:xfrm>
          <a:prstGeom prst="rect">
            <a:avLst/>
          </a:prstGeom>
        </p:spPr>
      </p:pic>
      <p:pic>
        <p:nvPicPr>
          <p:cNvPr id="9" name="Grafik 27"/>
          <p:cNvPicPr>
            <a:picLocks noChangeAspect="1"/>
          </p:cNvPicPr>
          <p:nvPr/>
        </p:nvPicPr>
        <p:blipFill rotWithShape="1">
          <a:blip r:embed="rId3" cstate="print"/>
          <a:srcRect l="74368" t="35954" r="9560" b="27750"/>
          <a:stretch/>
        </p:blipFill>
        <p:spPr>
          <a:xfrm>
            <a:off x="1115616" y="1626947"/>
            <a:ext cx="1872208" cy="135908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7504" y="2306489"/>
            <a:ext cx="1224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/>
              <a:t>Santos et al., </a:t>
            </a:r>
            <a:r>
              <a:rPr lang="en-US" sz="1200" dirty="0" err="1"/>
              <a:t>PRL</a:t>
            </a:r>
            <a:r>
              <a:rPr lang="en-US" sz="1200" dirty="0"/>
              <a:t> 90, (2003)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35696" y="2996952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de-DE" sz="1600" dirty="0">
                <a:solidFill>
                  <a:srgbClr val="0070C0"/>
                </a:solidFill>
              </a:rPr>
              <a:t>The </a:t>
            </a:r>
            <a:r>
              <a:rPr lang="de-DE" sz="1600" dirty="0" err="1">
                <a:solidFill>
                  <a:srgbClr val="0070C0"/>
                </a:solidFill>
              </a:rPr>
              <a:t>experiment</a:t>
            </a:r>
            <a:r>
              <a:rPr lang="de-DE" sz="1600" dirty="0">
                <a:solidFill>
                  <a:srgbClr val="0070C0"/>
                </a:solidFill>
              </a:rPr>
              <a:t>: </a:t>
            </a:r>
            <a:r>
              <a:rPr lang="de-DE" sz="1600" dirty="0" err="1"/>
              <a:t>dipolar</a:t>
            </a:r>
            <a:r>
              <a:rPr lang="de-DE" sz="1600" dirty="0"/>
              <a:t> </a:t>
            </a:r>
            <a:r>
              <a:rPr lang="de-DE" sz="1600" dirty="0" err="1"/>
              <a:t>BEC</a:t>
            </a:r>
            <a:r>
              <a:rPr lang="de-DE" sz="1600" dirty="0"/>
              <a:t> of Er </a:t>
            </a:r>
            <a:r>
              <a:rPr lang="de-DE" sz="1600" dirty="0" err="1"/>
              <a:t>atoms</a:t>
            </a:r>
            <a:r>
              <a:rPr lang="de-DE" sz="1600" dirty="0"/>
              <a:t> in a </a:t>
            </a:r>
            <a:r>
              <a:rPr lang="de-DE" sz="1600" dirty="0" err="1"/>
              <a:t>axially</a:t>
            </a:r>
            <a:r>
              <a:rPr lang="de-DE" sz="1600" dirty="0"/>
              <a:t> </a:t>
            </a:r>
            <a:r>
              <a:rPr lang="de-DE" sz="1600" dirty="0" err="1"/>
              <a:t>elongated</a:t>
            </a:r>
            <a:r>
              <a:rPr lang="de-DE" sz="1600" dirty="0"/>
              <a:t> </a:t>
            </a:r>
            <a:r>
              <a:rPr lang="de-DE" sz="1600" dirty="0" err="1"/>
              <a:t>trap</a:t>
            </a:r>
            <a:r>
              <a:rPr lang="de-DE" sz="1600" dirty="0"/>
              <a:t>. Observation of </a:t>
            </a:r>
            <a:r>
              <a:rPr lang="de-DE" sz="1600" dirty="0" err="1"/>
              <a:t>peaks</a:t>
            </a:r>
            <a:r>
              <a:rPr lang="de-DE" sz="1600" dirty="0"/>
              <a:t> at finite </a:t>
            </a:r>
            <a:r>
              <a:rPr lang="de-DE" sz="1600" dirty="0" err="1"/>
              <a:t>momentum</a:t>
            </a:r>
            <a:r>
              <a:rPr lang="de-DE" sz="1600" dirty="0"/>
              <a:t> in time-of-</a:t>
            </a:r>
            <a:r>
              <a:rPr lang="de-DE" sz="1600" dirty="0" err="1"/>
              <a:t>flight</a:t>
            </a:r>
            <a:r>
              <a:rPr lang="de-DE" sz="1600" dirty="0"/>
              <a:t> </a:t>
            </a:r>
            <a:r>
              <a:rPr lang="de-DE" sz="1600" dirty="0" err="1"/>
              <a:t>images</a:t>
            </a:r>
            <a:r>
              <a:rPr lang="de-DE" sz="1600" dirty="0"/>
              <a:t> </a:t>
            </a:r>
            <a:r>
              <a:rPr lang="de-DE" sz="1600" dirty="0" err="1"/>
              <a:t>when</a:t>
            </a:r>
            <a:r>
              <a:rPr lang="de-DE" sz="1600" dirty="0"/>
              <a:t> </a:t>
            </a:r>
            <a:r>
              <a:rPr lang="de-DE" sz="1600" dirty="0" err="1"/>
              <a:t>entering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DDI-dominated</a:t>
            </a:r>
            <a:r>
              <a:rPr lang="de-DE" sz="1600" dirty="0"/>
              <a:t> </a:t>
            </a:r>
            <a:r>
              <a:rPr lang="de-DE" sz="1600" dirty="0" err="1"/>
              <a:t>regime</a:t>
            </a:r>
            <a:r>
              <a:rPr lang="de-DE" sz="1600" dirty="0"/>
              <a:t>.</a:t>
            </a:r>
          </a:p>
          <a:p>
            <a:pPr algn="ctr"/>
            <a:r>
              <a:rPr lang="de-DE" sz="1600" dirty="0">
                <a:solidFill>
                  <a:srgbClr val="0070C0"/>
                </a:solidFill>
                <a:ea typeface="Cambria Math" panose="02040503050406030204" pitchFamily="18" charset="0"/>
              </a:rPr>
              <a:t>⇒ </a:t>
            </a:r>
            <a:r>
              <a:rPr lang="de-DE" sz="1600" dirty="0" err="1">
                <a:solidFill>
                  <a:srgbClr val="0070C0"/>
                </a:solidFill>
                <a:ea typeface="Cambria Math" panose="02040503050406030204" pitchFamily="18" charset="0"/>
              </a:rPr>
              <a:t>Interpreted</a:t>
            </a:r>
            <a:r>
              <a:rPr lang="de-DE" sz="1600" dirty="0">
                <a:solidFill>
                  <a:srgbClr val="0070C0"/>
                </a:solidFill>
                <a:ea typeface="Cambria Math" panose="02040503050406030204" pitchFamily="18" charset="0"/>
              </a:rPr>
              <a:t> </a:t>
            </a:r>
            <a:r>
              <a:rPr lang="de-DE" sz="1600" dirty="0" err="1">
                <a:solidFill>
                  <a:srgbClr val="0070C0"/>
                </a:solidFill>
                <a:ea typeface="Cambria Math" panose="02040503050406030204" pitchFamily="18" charset="0"/>
              </a:rPr>
              <a:t>as</a:t>
            </a:r>
            <a:r>
              <a:rPr lang="de-DE" sz="1600" dirty="0">
                <a:solidFill>
                  <a:srgbClr val="0070C0"/>
                </a:solidFill>
                <a:ea typeface="Cambria Math" panose="02040503050406030204" pitchFamily="18" charset="0"/>
              </a:rPr>
              <a:t> a </a:t>
            </a:r>
            <a:r>
              <a:rPr lang="de-DE" sz="1600" dirty="0" err="1">
                <a:solidFill>
                  <a:srgbClr val="0070C0"/>
                </a:solidFill>
                <a:ea typeface="Cambria Math" panose="02040503050406030204" pitchFamily="18" charset="0"/>
              </a:rPr>
              <a:t>signature</a:t>
            </a:r>
            <a:r>
              <a:rPr lang="de-DE" sz="1600" dirty="0">
                <a:solidFill>
                  <a:srgbClr val="0070C0"/>
                </a:solidFill>
                <a:ea typeface="Cambria Math" panose="02040503050406030204" pitchFamily="18" charset="0"/>
              </a:rPr>
              <a:t> of </a:t>
            </a:r>
          </a:p>
          <a:p>
            <a:pPr algn="ctr"/>
            <a:r>
              <a:rPr lang="de-DE" sz="1600" dirty="0" err="1">
                <a:solidFill>
                  <a:srgbClr val="0070C0"/>
                </a:solidFill>
                <a:ea typeface="Cambria Math" panose="02040503050406030204" pitchFamily="18" charset="0"/>
              </a:rPr>
              <a:t>the</a:t>
            </a:r>
            <a:r>
              <a:rPr lang="de-DE" sz="1600" dirty="0">
                <a:solidFill>
                  <a:srgbClr val="0070C0"/>
                </a:solidFill>
                <a:ea typeface="Cambria Math" panose="02040503050406030204" pitchFamily="18" charset="0"/>
              </a:rPr>
              <a:t> </a:t>
            </a:r>
            <a:r>
              <a:rPr lang="de-DE" sz="1600" dirty="0" err="1">
                <a:solidFill>
                  <a:srgbClr val="0070C0"/>
                </a:solidFill>
                <a:ea typeface="Cambria Math" panose="02040503050406030204" pitchFamily="18" charset="0"/>
              </a:rPr>
              <a:t>roton</a:t>
            </a:r>
            <a:r>
              <a:rPr lang="de-DE" sz="1600" dirty="0">
                <a:solidFill>
                  <a:srgbClr val="0070C0"/>
                </a:solidFill>
                <a:ea typeface="Cambria Math" panose="02040503050406030204" pitchFamily="18" charset="0"/>
              </a:rPr>
              <a:t> </a:t>
            </a:r>
            <a:r>
              <a:rPr lang="de-DE" sz="1600" dirty="0" err="1">
                <a:solidFill>
                  <a:srgbClr val="0070C0"/>
                </a:solidFill>
                <a:ea typeface="Cambria Math" panose="02040503050406030204" pitchFamily="18" charset="0"/>
              </a:rPr>
              <a:t>mode</a:t>
            </a:r>
            <a:r>
              <a:rPr lang="de-DE" sz="1600" dirty="0">
                <a:solidFill>
                  <a:srgbClr val="0070C0"/>
                </a:solidFill>
                <a:ea typeface="Cambria Math" panose="02040503050406030204" pitchFamily="18" charset="0"/>
              </a:rPr>
              <a:t> </a:t>
            </a:r>
            <a:r>
              <a:rPr lang="de-DE" sz="1600" dirty="0" err="1">
                <a:solidFill>
                  <a:srgbClr val="0070C0"/>
                </a:solidFill>
                <a:ea typeface="Cambria Math" panose="02040503050406030204" pitchFamily="18" charset="0"/>
              </a:rPr>
              <a:t>excitation</a:t>
            </a:r>
            <a:r>
              <a:rPr lang="de-DE" sz="1600" dirty="0">
                <a:solidFill>
                  <a:srgbClr val="0070C0"/>
                </a:solidFill>
                <a:ea typeface="Cambria Math" panose="02040503050406030204" pitchFamily="18" charset="0"/>
              </a:rPr>
              <a:t>!</a:t>
            </a:r>
            <a:r>
              <a:rPr lang="de-DE" sz="1600" dirty="0">
                <a:solidFill>
                  <a:srgbClr val="0070C0"/>
                </a:solidFill>
              </a:rPr>
              <a:t> 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675821"/>
            <a:ext cx="2736304" cy="20595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051720" y="4850021"/>
                <a:ext cx="351929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ü"/>
                </a:pPr>
                <a:r>
                  <a:rPr lang="de-DE" sz="1600" dirty="0"/>
                  <a:t>Study of </a:t>
                </a:r>
                <a:r>
                  <a:rPr lang="de-DE" sz="1600" dirty="0" err="1"/>
                  <a:t>the</a:t>
                </a:r>
                <a:r>
                  <a:rPr lang="de-DE" sz="1600" dirty="0"/>
                  <a:t> </a:t>
                </a:r>
                <a:r>
                  <a:rPr lang="de-DE" sz="1600" dirty="0">
                    <a:solidFill>
                      <a:srgbClr val="0070C0"/>
                    </a:solidFill>
                  </a:rPr>
                  <a:t>scaling of </a:t>
                </a:r>
                <a:r>
                  <a:rPr lang="de-DE" sz="1600" dirty="0" err="1">
                    <a:solidFill>
                      <a:srgbClr val="0070C0"/>
                    </a:solidFill>
                  </a:rPr>
                  <a:t>the</a:t>
                </a:r>
                <a:r>
                  <a:rPr lang="de-DE" sz="1600" dirty="0">
                    <a:solidFill>
                      <a:srgbClr val="0070C0"/>
                    </a:solidFill>
                  </a:rPr>
                  <a:t> </a:t>
                </a:r>
                <a:r>
                  <a:rPr lang="de-DE" sz="1600" dirty="0" err="1">
                    <a:solidFill>
                      <a:srgbClr val="0070C0"/>
                    </a:solidFill>
                  </a:rPr>
                  <a:t>roton</a:t>
                </a:r>
                <a:r>
                  <a:rPr lang="de-DE" sz="1600" dirty="0">
                    <a:solidFill>
                      <a:srgbClr val="0070C0"/>
                    </a:solidFill>
                  </a:rPr>
                  <a:t> </a:t>
                </a:r>
                <a:r>
                  <a:rPr lang="de-DE" sz="1600" dirty="0" err="1">
                    <a:solidFill>
                      <a:srgbClr val="0070C0"/>
                    </a:solidFill>
                  </a:rPr>
                  <a:t>momentum</a:t>
                </a:r>
                <a:r>
                  <a:rPr lang="de-DE" sz="1600" dirty="0">
                    <a:solidFill>
                      <a:srgbClr val="0070C0"/>
                    </a:solidFill>
                  </a:rPr>
                  <a:t> with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1600" b="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de-DE" sz="1600" b="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de-DE" sz="1600" b="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de-DE" sz="1600" dirty="0"/>
                  <a:t>   </a:t>
                </a:r>
                <a:endParaRPr lang="de-DE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4850021"/>
                <a:ext cx="3519291" cy="584775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t="-3125" b="-12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Grafik 1"/>
          <p:cNvPicPr>
            <a:picLocks noChangeAspect="1"/>
          </p:cNvPicPr>
          <p:nvPr/>
        </p:nvPicPr>
        <p:blipFill rotWithShape="1">
          <a:blip r:embed="rId6" cstate="print"/>
          <a:srcRect l="78889" t="29512" r="6037" b="52079"/>
          <a:stretch/>
        </p:blipFill>
        <p:spPr>
          <a:xfrm>
            <a:off x="179512" y="3284984"/>
            <a:ext cx="2016224" cy="791435"/>
          </a:xfrm>
          <a:prstGeom prst="rect">
            <a:avLst/>
          </a:prstGeom>
        </p:spPr>
      </p:pic>
      <p:sp>
        <p:nvSpPr>
          <p:cNvPr id="18" name="Down Arrow 17"/>
          <p:cNvSpPr/>
          <p:nvPr/>
        </p:nvSpPr>
        <p:spPr>
          <a:xfrm>
            <a:off x="1064283" y="3207145"/>
            <a:ext cx="242635" cy="20756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Down Arrow 18"/>
          <p:cNvSpPr/>
          <p:nvPr/>
        </p:nvSpPr>
        <p:spPr>
          <a:xfrm rot="10800000">
            <a:off x="1064282" y="3931544"/>
            <a:ext cx="242635" cy="20756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27" descr="Bildschirmausschnit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92" y="4581129"/>
            <a:ext cx="2002444" cy="200244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771800" y="5725418"/>
            <a:ext cx="3957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de-DE" sz="1600" dirty="0" err="1"/>
              <a:t>Comparison</a:t>
            </a:r>
            <a:r>
              <a:rPr lang="de-DE" sz="1600" dirty="0"/>
              <a:t> with </a:t>
            </a:r>
            <a:r>
              <a:rPr lang="de-DE" sz="1600" dirty="0" err="1"/>
              <a:t>theory</a:t>
            </a:r>
            <a:r>
              <a:rPr lang="de-DE" sz="1600" dirty="0"/>
              <a:t>: </a:t>
            </a:r>
            <a:r>
              <a:rPr lang="de-DE" sz="1600" dirty="0">
                <a:solidFill>
                  <a:srgbClr val="0070C0"/>
                </a:solidFill>
              </a:rPr>
              <a:t>quasi </a:t>
            </a:r>
            <a:r>
              <a:rPr lang="de-DE" sz="1600" dirty="0" err="1">
                <a:solidFill>
                  <a:srgbClr val="0070C0"/>
                </a:solidFill>
              </a:rPr>
              <a:t>1D</a:t>
            </a:r>
            <a:r>
              <a:rPr lang="de-DE" sz="1600" dirty="0">
                <a:solidFill>
                  <a:srgbClr val="0070C0"/>
                </a:solidFill>
              </a:rPr>
              <a:t> </a:t>
            </a:r>
            <a:r>
              <a:rPr lang="de-DE" sz="1600" dirty="0" err="1">
                <a:solidFill>
                  <a:srgbClr val="0070C0"/>
                </a:solidFill>
              </a:rPr>
              <a:t>analytical</a:t>
            </a:r>
            <a:r>
              <a:rPr lang="de-DE" sz="1600" dirty="0">
                <a:solidFill>
                  <a:srgbClr val="0070C0"/>
                </a:solidFill>
              </a:rPr>
              <a:t> </a:t>
            </a:r>
            <a:r>
              <a:rPr lang="de-DE" sz="1600" dirty="0" err="1">
                <a:solidFill>
                  <a:srgbClr val="0070C0"/>
                </a:solidFill>
              </a:rPr>
              <a:t>model</a:t>
            </a:r>
            <a:r>
              <a:rPr lang="de-DE" sz="1600" dirty="0">
                <a:solidFill>
                  <a:srgbClr val="0070C0"/>
                </a:solidFill>
              </a:rPr>
              <a:t> + </a:t>
            </a:r>
            <a:r>
              <a:rPr lang="de-DE" sz="1600" dirty="0" err="1">
                <a:solidFill>
                  <a:srgbClr val="0070C0"/>
                </a:solidFill>
              </a:rPr>
              <a:t>numerical</a:t>
            </a:r>
            <a:r>
              <a:rPr lang="de-DE" sz="1600" dirty="0">
                <a:solidFill>
                  <a:srgbClr val="0070C0"/>
                </a:solidFill>
              </a:rPr>
              <a:t> </a:t>
            </a:r>
            <a:r>
              <a:rPr lang="de-DE" sz="1600" dirty="0" err="1">
                <a:solidFill>
                  <a:srgbClr val="0070C0"/>
                </a:solidFill>
              </a:rPr>
              <a:t>simulations</a:t>
            </a:r>
            <a:endParaRPr lang="de-DE" sz="1600" dirty="0">
              <a:solidFill>
                <a:srgbClr val="0070C0"/>
              </a:solidFill>
            </a:endParaRPr>
          </a:p>
          <a:p>
            <a:pPr algn="ctr"/>
            <a:r>
              <a:rPr lang="de-DE" sz="1600" dirty="0">
                <a:solidFill>
                  <a:srgbClr val="FF0000"/>
                </a:solidFill>
                <a:ea typeface="Cambria Math" panose="02040503050406030204" pitchFamily="18" charset="0"/>
              </a:rPr>
              <a:t>⇒ </a:t>
            </a:r>
            <a:r>
              <a:rPr lang="de-DE" sz="1600" dirty="0" err="1">
                <a:solidFill>
                  <a:srgbClr val="FF0000"/>
                </a:solidFill>
                <a:ea typeface="Cambria Math" panose="02040503050406030204" pitchFamily="18" charset="0"/>
              </a:rPr>
              <a:t>very</a:t>
            </a:r>
            <a:r>
              <a:rPr lang="de-DE" sz="1600" dirty="0">
                <a:solidFill>
                  <a:srgbClr val="FF0000"/>
                </a:solidFill>
                <a:ea typeface="Cambria Math" panose="02040503050406030204" pitchFamily="18" charset="0"/>
              </a:rPr>
              <a:t> </a:t>
            </a:r>
            <a:r>
              <a:rPr lang="de-DE" sz="1600" dirty="0" err="1">
                <a:solidFill>
                  <a:srgbClr val="FF0000"/>
                </a:solidFill>
                <a:ea typeface="Cambria Math" panose="02040503050406030204" pitchFamily="18" charset="0"/>
              </a:rPr>
              <a:t>good</a:t>
            </a:r>
            <a:r>
              <a:rPr lang="de-DE" sz="1600" dirty="0">
                <a:solidFill>
                  <a:srgbClr val="FF0000"/>
                </a:solidFill>
                <a:ea typeface="Cambria Math" panose="02040503050406030204" pitchFamily="18" charset="0"/>
              </a:rPr>
              <a:t> </a:t>
            </a:r>
            <a:r>
              <a:rPr lang="de-DE" sz="1600" dirty="0" err="1">
                <a:solidFill>
                  <a:srgbClr val="FF0000"/>
                </a:solidFill>
                <a:ea typeface="Cambria Math" panose="02040503050406030204" pitchFamily="18" charset="0"/>
              </a:rPr>
              <a:t>agreement</a:t>
            </a:r>
            <a:r>
              <a:rPr lang="de-DE" sz="1600" dirty="0">
                <a:solidFill>
                  <a:srgbClr val="FF0000"/>
                </a:solidFill>
                <a:ea typeface="Cambria Math" panose="02040503050406030204" pitchFamily="18" charset="0"/>
              </a:rPr>
              <a:t>!</a:t>
            </a:r>
            <a:r>
              <a:rPr lang="de-DE" sz="1600" dirty="0">
                <a:solidFill>
                  <a:srgbClr val="FF0000"/>
                </a:solidFill>
              </a:rPr>
              <a:t>   </a:t>
            </a:r>
          </a:p>
        </p:txBody>
      </p:sp>
      <p:pic>
        <p:nvPicPr>
          <p:cNvPr id="22" name="Grafik 8"/>
          <p:cNvPicPr>
            <a:picLocks noChangeAspect="1"/>
          </p:cNvPicPr>
          <p:nvPr/>
        </p:nvPicPr>
        <p:blipFill rotWithShape="1">
          <a:blip r:embed="rId8" cstate="print"/>
          <a:srcRect l="78940" t="20968" r="4655" b="28853"/>
          <a:stretch/>
        </p:blipFill>
        <p:spPr>
          <a:xfrm>
            <a:off x="6657502" y="4771960"/>
            <a:ext cx="2121802" cy="2086040"/>
          </a:xfrm>
          <a:prstGeom prst="rect">
            <a:avLst/>
          </a:prstGeom>
        </p:spPr>
      </p:pic>
      <p:sp>
        <p:nvSpPr>
          <p:cNvPr id="24" name="Rettangolo 23"/>
          <p:cNvSpPr/>
          <p:nvPr/>
        </p:nvSpPr>
        <p:spPr>
          <a:xfrm>
            <a:off x="2627784" y="5322694"/>
            <a:ext cx="2448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600">
                <a:solidFill>
                  <a:srgbClr val="FF0000"/>
                </a:solidFill>
                <a:ea typeface="Cambria Math" panose="02040503050406030204" pitchFamily="18" charset="0"/>
              </a:rPr>
              <a:t>⇒ Linear scaling verified!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28" name="Rectangle 2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9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2702">
            <a:off x="1225095" y="2502377"/>
            <a:ext cx="6521305" cy="1749066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1">
                <a:alpha val="40000"/>
              </a:schemeClr>
            </a:glow>
          </a:effectLst>
        </p:spPr>
      </p:pic>
      <p:sp>
        <p:nvSpPr>
          <p:cNvPr id="30" name="Rectangle 25"/>
          <p:cNvSpPr/>
          <p:nvPr/>
        </p:nvSpPr>
        <p:spPr>
          <a:xfrm rot="319439">
            <a:off x="3260495" y="1902109"/>
            <a:ext cx="280831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de-DE" sz="2400" dirty="0" err="1"/>
              <a:t>arXiv:1705.06914v1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5181206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4"/>
          <p:cNvSpPr txBox="1"/>
          <p:nvPr/>
        </p:nvSpPr>
        <p:spPr>
          <a:xfrm>
            <a:off x="0" y="0"/>
            <a:ext cx="9144000" cy="532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+mj-lt"/>
              </a:rPr>
              <a:t>Outlooks</a:t>
            </a:r>
            <a:endParaRPr lang="it-IT" sz="2800" b="1" baseline="300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" name="Connettore 1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79512" y="695185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Access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low-energy</a:t>
            </a:r>
            <a:r>
              <a:rPr lang="de-DE" dirty="0"/>
              <a:t> </a:t>
            </a:r>
            <a:r>
              <a:rPr lang="de-DE" dirty="0" err="1"/>
              <a:t>excitation</a:t>
            </a:r>
            <a:r>
              <a:rPr lang="de-DE" dirty="0"/>
              <a:t> </a:t>
            </a:r>
            <a:r>
              <a:rPr lang="de-DE" dirty="0" err="1"/>
              <a:t>spectrum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b="1" dirty="0">
                <a:solidFill>
                  <a:srgbClr val="0070C0"/>
                </a:solidFill>
              </a:rPr>
              <a:t>Bragg </a:t>
            </a:r>
            <a:r>
              <a:rPr lang="de-DE" b="1" dirty="0" err="1">
                <a:solidFill>
                  <a:srgbClr val="0070C0"/>
                </a:solidFill>
              </a:rPr>
              <a:t>spectroscopy</a:t>
            </a:r>
            <a:endParaRPr lang="de-DE" dirty="0"/>
          </a:p>
        </p:txBody>
      </p:sp>
      <p:sp>
        <p:nvSpPr>
          <p:cNvPr id="7" name="Rectangle 6"/>
          <p:cNvSpPr/>
          <p:nvPr/>
        </p:nvSpPr>
        <p:spPr>
          <a:xfrm>
            <a:off x="251520" y="1344230"/>
            <a:ext cx="49720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/>
              <a:t>Provides </a:t>
            </a:r>
            <a:r>
              <a:rPr lang="de-DE" dirty="0" err="1"/>
              <a:t>selectable</a:t>
            </a:r>
            <a:r>
              <a:rPr lang="de-DE" dirty="0"/>
              <a:t> </a:t>
            </a:r>
            <a:r>
              <a:rPr lang="de-DE" dirty="0" err="1"/>
              <a:t>momentum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transfer</a:t>
            </a:r>
            <a:r>
              <a:rPr lang="de-DE" dirty="0"/>
              <a:t>: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>
                <a:solidFill>
                  <a:srgbClr val="FF0000"/>
                </a:solidFill>
              </a:rPr>
              <a:t>measure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the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roton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gap</a:t>
            </a:r>
            <a:r>
              <a:rPr lang="de-DE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8" name="Freccia in giù 19"/>
          <p:cNvSpPr/>
          <p:nvPr/>
        </p:nvSpPr>
        <p:spPr>
          <a:xfrm rot="16200000">
            <a:off x="381957" y="1382223"/>
            <a:ext cx="151197" cy="268055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9"/>
          <p:cNvSpPr/>
          <p:nvPr/>
        </p:nvSpPr>
        <p:spPr>
          <a:xfrm>
            <a:off x="5796136" y="1026355"/>
            <a:ext cx="3256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(stimulated two-photon process)</a:t>
            </a:r>
            <a:endParaRPr lang="de-DE" dirty="0"/>
          </a:p>
        </p:txBody>
      </p:sp>
      <p:pic>
        <p:nvPicPr>
          <p:cNvPr id="9218" name="Picture 2" descr="C:\Users\Giulia\Desktop\PhD_dessertation\Immagini_ppt\Cattura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3630" y="1412776"/>
            <a:ext cx="3979008" cy="1656184"/>
          </a:xfrm>
          <a:prstGeom prst="rect">
            <a:avLst/>
          </a:prstGeom>
          <a:noFill/>
        </p:spPr>
      </p:pic>
      <p:sp>
        <p:nvSpPr>
          <p:cNvPr id="12" name="CasellaDiTesto 11"/>
          <p:cNvSpPr txBox="1"/>
          <p:nvPr/>
        </p:nvSpPr>
        <p:spPr>
          <a:xfrm>
            <a:off x="6156176" y="3140968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it-IT" sz="1600"/>
              <a:t> Stenger </a:t>
            </a:r>
            <a:r>
              <a:rPr lang="it-IT" sz="1600" i="1"/>
              <a:t>et al., </a:t>
            </a:r>
            <a:r>
              <a:rPr lang="it-IT" sz="1600"/>
              <a:t>PRL </a:t>
            </a:r>
            <a:r>
              <a:rPr lang="it-IT" sz="1600" b="1"/>
              <a:t>82</a:t>
            </a:r>
            <a:r>
              <a:rPr lang="it-IT" sz="1600"/>
              <a:t> (1999)</a:t>
            </a:r>
          </a:p>
        </p:txBody>
      </p:sp>
    </p:spTree>
    <p:extLst>
      <p:ext uri="{BB962C8B-B14F-4D97-AF65-F5344CB8AC3E}">
        <p14:creationId xmlns:p14="http://schemas.microsoft.com/office/powerpoint/2010/main" val="2863505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1 1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/>
              <a:t>Superfluid</a:t>
            </a:r>
            <a:r>
              <a:rPr lang="it-IT" sz="2800" b="1" dirty="0"/>
              <a:t> </a:t>
            </a:r>
            <a:r>
              <a:rPr lang="it-IT" sz="2800" b="1" baseline="30000" dirty="0"/>
              <a:t>4</a:t>
            </a:r>
            <a:r>
              <a:rPr lang="it-IT" sz="2800" b="1" dirty="0"/>
              <a:t>He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79512" y="764704"/>
            <a:ext cx="8784976" cy="707886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000"/>
              <a:t>Special property of Helium (He): when it is cooled down to arbitrarly low temperatures, He remains liquid instead of solidifying, for sufficiently low pressure!</a:t>
            </a:r>
          </a:p>
        </p:txBody>
      </p:sp>
      <p:pic>
        <p:nvPicPr>
          <p:cNvPr id="5" name="Picture 3" descr="C:\Users\Giulia\Desktop\PhD_dessertation\Immagini_ppt\figs_pdheli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4680520" cy="3185354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1331640" y="1804754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/>
              <a:t>Phase</a:t>
            </a:r>
            <a:r>
              <a:rPr lang="it-IT" sz="2000" dirty="0"/>
              <a:t> </a:t>
            </a:r>
            <a:r>
              <a:rPr lang="it-IT" sz="2000" dirty="0" err="1"/>
              <a:t>diagram</a:t>
            </a:r>
            <a:r>
              <a:rPr lang="it-IT" sz="2000" dirty="0"/>
              <a:t> of </a:t>
            </a:r>
            <a:r>
              <a:rPr lang="it-IT" sz="2000" baseline="30000" dirty="0"/>
              <a:t>4</a:t>
            </a:r>
            <a:r>
              <a:rPr lang="it-IT" sz="2000" dirty="0"/>
              <a:t>He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115616" y="5106670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/>
              <a:t>0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899592" y="494116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/>
              <a:t>0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3851920" y="4284385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/>
              <a:t>Critical point</a:t>
            </a:r>
          </a:p>
        </p:txBody>
      </p:sp>
      <p:sp>
        <p:nvSpPr>
          <p:cNvPr id="18" name="Ovale 17"/>
          <p:cNvSpPr/>
          <p:nvPr/>
        </p:nvSpPr>
        <p:spPr>
          <a:xfrm>
            <a:off x="1043608" y="3789040"/>
            <a:ext cx="1080120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4751512" y="1844824"/>
            <a:ext cx="439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>
                <a:solidFill>
                  <a:srgbClr val="FF0000"/>
                </a:solidFill>
              </a:rPr>
              <a:t>1938, Kapitza (and Allen &amp; Misener):</a:t>
            </a:r>
          </a:p>
          <a:p>
            <a:pPr algn="ctr"/>
            <a:r>
              <a:rPr lang="it-IT" sz="2000"/>
              <a:t>Experiments on liquid </a:t>
            </a:r>
            <a:r>
              <a:rPr lang="it-IT" sz="2000" b="1"/>
              <a:t>helium II</a:t>
            </a:r>
            <a:r>
              <a:rPr lang="it-IT" sz="2000"/>
              <a:t> </a:t>
            </a:r>
          </a:p>
          <a:p>
            <a:pPr algn="ctr"/>
            <a:r>
              <a:rPr lang="it-IT" sz="2000"/>
              <a:t>reveal its </a:t>
            </a:r>
            <a:r>
              <a:rPr lang="it-IT" sz="2000" b="1"/>
              <a:t>extremely low viscosity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4"/>
          <p:cNvSpPr txBox="1"/>
          <p:nvPr/>
        </p:nvSpPr>
        <p:spPr>
          <a:xfrm>
            <a:off x="0" y="0"/>
            <a:ext cx="9144000" cy="532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+mj-lt"/>
              </a:rPr>
              <a:t>Outlooks</a:t>
            </a:r>
            <a:endParaRPr lang="it-IT" sz="2800" b="1" baseline="300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" name="Connettore 1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79512" y="695185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Access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low-energy</a:t>
            </a:r>
            <a:r>
              <a:rPr lang="de-DE" dirty="0"/>
              <a:t> </a:t>
            </a:r>
            <a:r>
              <a:rPr lang="de-DE" dirty="0" err="1"/>
              <a:t>excitation</a:t>
            </a:r>
            <a:r>
              <a:rPr lang="de-DE" dirty="0"/>
              <a:t> </a:t>
            </a:r>
            <a:r>
              <a:rPr lang="de-DE" dirty="0" err="1"/>
              <a:t>spectrum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b="1" dirty="0">
                <a:solidFill>
                  <a:srgbClr val="0070C0"/>
                </a:solidFill>
              </a:rPr>
              <a:t>Bragg </a:t>
            </a:r>
            <a:r>
              <a:rPr lang="de-DE" b="1" dirty="0" err="1">
                <a:solidFill>
                  <a:srgbClr val="0070C0"/>
                </a:solidFill>
              </a:rPr>
              <a:t>spectroscopy</a:t>
            </a:r>
            <a:endParaRPr lang="de-DE" dirty="0"/>
          </a:p>
        </p:txBody>
      </p:sp>
      <p:sp>
        <p:nvSpPr>
          <p:cNvPr id="15" name="TextBox 14"/>
          <p:cNvSpPr txBox="1"/>
          <p:nvPr/>
        </p:nvSpPr>
        <p:spPr>
          <a:xfrm>
            <a:off x="179512" y="349171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Exploring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possibility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b="1" i="1" dirty="0">
                <a:solidFill>
                  <a:srgbClr val="0070C0"/>
                </a:solidFill>
              </a:rPr>
              <a:t>supersolid </a:t>
            </a:r>
            <a:r>
              <a:rPr lang="de-DE" b="1" i="1" err="1">
                <a:solidFill>
                  <a:srgbClr val="0070C0"/>
                </a:solidFill>
              </a:rPr>
              <a:t>phase</a:t>
            </a:r>
            <a:r>
              <a:rPr lang="de-DE"/>
              <a:t> in a dipolar BEC</a:t>
            </a:r>
            <a:endParaRPr lang="de-DE" dirty="0"/>
          </a:p>
        </p:txBody>
      </p:sp>
      <p:pic>
        <p:nvPicPr>
          <p:cNvPr id="16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457" y="4437112"/>
            <a:ext cx="4056759" cy="2130190"/>
          </a:xfrm>
          <a:prstGeom prst="rect">
            <a:avLst/>
          </a:prstGeom>
        </p:spPr>
      </p:pic>
      <p:pic>
        <p:nvPicPr>
          <p:cNvPr id="17" name="Picture 2" descr="C:\Users\Giulia\Desktop\PhD_dessertation\Immagini_ppt\Cattura3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3630" y="1412776"/>
            <a:ext cx="3979008" cy="1656184"/>
          </a:xfrm>
          <a:prstGeom prst="rect">
            <a:avLst/>
          </a:prstGeom>
          <a:noFill/>
        </p:spPr>
      </p:pic>
      <p:sp>
        <p:nvSpPr>
          <p:cNvPr id="18" name="CasellaDiTesto 17"/>
          <p:cNvSpPr txBox="1"/>
          <p:nvPr/>
        </p:nvSpPr>
        <p:spPr>
          <a:xfrm>
            <a:off x="6156176" y="3140968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it-IT" sz="1600"/>
              <a:t> Stenger </a:t>
            </a:r>
            <a:r>
              <a:rPr lang="it-IT" sz="1600" i="1"/>
              <a:t>et al., </a:t>
            </a:r>
            <a:r>
              <a:rPr lang="it-IT" sz="1600"/>
              <a:t>PRL </a:t>
            </a:r>
            <a:r>
              <a:rPr lang="it-IT" sz="1600" b="1"/>
              <a:t>82</a:t>
            </a:r>
            <a:r>
              <a:rPr lang="it-IT" sz="1600"/>
              <a:t> (1999)</a:t>
            </a:r>
          </a:p>
        </p:txBody>
      </p:sp>
      <p:sp>
        <p:nvSpPr>
          <p:cNvPr id="19" name="Rectangle 6"/>
          <p:cNvSpPr/>
          <p:nvPr/>
        </p:nvSpPr>
        <p:spPr>
          <a:xfrm>
            <a:off x="251520" y="1344230"/>
            <a:ext cx="49720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/>
              <a:t>Provides </a:t>
            </a:r>
            <a:r>
              <a:rPr lang="de-DE" dirty="0" err="1"/>
              <a:t>selectable</a:t>
            </a:r>
            <a:r>
              <a:rPr lang="de-DE" dirty="0"/>
              <a:t> </a:t>
            </a:r>
            <a:r>
              <a:rPr lang="de-DE" dirty="0" err="1"/>
              <a:t>momentum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transfer</a:t>
            </a:r>
            <a:r>
              <a:rPr lang="de-DE" dirty="0"/>
              <a:t>: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>
                <a:solidFill>
                  <a:srgbClr val="FF0000"/>
                </a:solidFill>
              </a:rPr>
              <a:t>measure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the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roton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gap</a:t>
            </a:r>
            <a:r>
              <a:rPr lang="de-DE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0" name="Freccia in giù 19"/>
          <p:cNvSpPr/>
          <p:nvPr/>
        </p:nvSpPr>
        <p:spPr>
          <a:xfrm rot="16200000">
            <a:off x="381957" y="1382223"/>
            <a:ext cx="151197" cy="268055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ctangle 9"/>
          <p:cNvSpPr/>
          <p:nvPr/>
        </p:nvSpPr>
        <p:spPr>
          <a:xfrm>
            <a:off x="5796136" y="1026355"/>
            <a:ext cx="3256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(stimulated two-photon process)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83796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4"/>
          <p:cNvSpPr txBox="1"/>
          <p:nvPr/>
        </p:nvSpPr>
        <p:spPr>
          <a:xfrm>
            <a:off x="0" y="0"/>
            <a:ext cx="9144000" cy="532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+mj-lt"/>
              </a:rPr>
              <a:t>Outlooks</a:t>
            </a:r>
            <a:endParaRPr lang="it-IT" sz="2800" b="1" baseline="300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" name="Connettore 1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79512" y="695185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Access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low-energy</a:t>
            </a:r>
            <a:r>
              <a:rPr lang="de-DE" dirty="0"/>
              <a:t> </a:t>
            </a:r>
            <a:r>
              <a:rPr lang="de-DE" dirty="0" err="1"/>
              <a:t>excitation</a:t>
            </a:r>
            <a:r>
              <a:rPr lang="de-DE" dirty="0"/>
              <a:t> </a:t>
            </a:r>
            <a:r>
              <a:rPr lang="de-DE" dirty="0" err="1"/>
              <a:t>spectrum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b="1" dirty="0">
                <a:solidFill>
                  <a:srgbClr val="0070C0"/>
                </a:solidFill>
              </a:rPr>
              <a:t>Bragg </a:t>
            </a:r>
            <a:r>
              <a:rPr lang="de-DE" b="1" dirty="0" err="1">
                <a:solidFill>
                  <a:srgbClr val="0070C0"/>
                </a:solidFill>
              </a:rPr>
              <a:t>spectroscopy</a:t>
            </a:r>
            <a:endParaRPr lang="de-DE" dirty="0"/>
          </a:p>
        </p:txBody>
      </p:sp>
      <p:sp>
        <p:nvSpPr>
          <p:cNvPr id="15" name="TextBox 14"/>
          <p:cNvSpPr txBox="1"/>
          <p:nvPr/>
        </p:nvSpPr>
        <p:spPr>
          <a:xfrm>
            <a:off x="179512" y="349171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Exploring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possibility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b="1" i="1" dirty="0">
                <a:solidFill>
                  <a:srgbClr val="0070C0"/>
                </a:solidFill>
              </a:rPr>
              <a:t>supersolid </a:t>
            </a:r>
            <a:r>
              <a:rPr lang="de-DE" b="1" i="1" dirty="0" err="1">
                <a:solidFill>
                  <a:srgbClr val="0070C0"/>
                </a:solidFill>
              </a:rPr>
              <a:t>phase</a:t>
            </a:r>
            <a:r>
              <a:rPr lang="de-DE" dirty="0"/>
              <a:t> </a:t>
            </a:r>
            <a:r>
              <a:rPr lang="de-DE"/>
              <a:t>in a dipolar BEC</a:t>
            </a:r>
            <a:endParaRPr lang="de-DE" dirty="0"/>
          </a:p>
        </p:txBody>
      </p:sp>
      <p:sp>
        <p:nvSpPr>
          <p:cNvPr id="22" name="Freccia in giù 19"/>
          <p:cNvSpPr/>
          <p:nvPr/>
        </p:nvSpPr>
        <p:spPr>
          <a:xfrm rot="16200000">
            <a:off x="669989" y="3934178"/>
            <a:ext cx="151197" cy="268055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ctangle 22"/>
          <p:cNvSpPr/>
          <p:nvPr/>
        </p:nvSpPr>
        <p:spPr>
          <a:xfrm>
            <a:off x="752063" y="3880626"/>
            <a:ext cx="49720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>
                <a:solidFill>
                  <a:srgbClr val="FF0000"/>
                </a:solidFill>
              </a:rPr>
              <a:t>Probe a in-trap </a:t>
            </a:r>
            <a:r>
              <a:rPr lang="de-DE" dirty="0" err="1">
                <a:solidFill>
                  <a:srgbClr val="FF0000"/>
                </a:solidFill>
              </a:rPr>
              <a:t>density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err="1">
                <a:solidFill>
                  <a:srgbClr val="FF0000"/>
                </a:solidFill>
              </a:rPr>
              <a:t>modulated</a:t>
            </a:r>
            <a:r>
              <a:rPr lang="de-DE">
                <a:solidFill>
                  <a:srgbClr val="FF0000"/>
                </a:solidFill>
              </a:rPr>
              <a:t> </a:t>
            </a:r>
            <a:r>
              <a:rPr lang="de-DE" i="1">
                <a:solidFill>
                  <a:srgbClr val="FF0000"/>
                </a:solidFill>
              </a:rPr>
              <a:t>ground state</a:t>
            </a:r>
            <a:r>
              <a:rPr lang="de-DE">
                <a:solidFill>
                  <a:srgbClr val="FF0000"/>
                </a:solidFill>
              </a:rPr>
              <a:t>!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495" y="4437112"/>
            <a:ext cx="4040729" cy="2128737"/>
          </a:xfrm>
          <a:prstGeom prst="rect">
            <a:avLst/>
          </a:prstGeom>
        </p:spPr>
      </p:pic>
      <p:pic>
        <p:nvPicPr>
          <p:cNvPr id="16" name="Picture 2" descr="C:\Users\Giulia\Desktop\PhD_dessertation\Immagini_ppt\Cattura3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3630" y="1412776"/>
            <a:ext cx="3979008" cy="1656184"/>
          </a:xfrm>
          <a:prstGeom prst="rect">
            <a:avLst/>
          </a:prstGeom>
          <a:noFill/>
        </p:spPr>
      </p:pic>
      <p:sp>
        <p:nvSpPr>
          <p:cNvPr id="17" name="CasellaDiTesto 16"/>
          <p:cNvSpPr txBox="1"/>
          <p:nvPr/>
        </p:nvSpPr>
        <p:spPr>
          <a:xfrm>
            <a:off x="6156176" y="3140968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it-IT" sz="1600"/>
              <a:t> Stenger </a:t>
            </a:r>
            <a:r>
              <a:rPr lang="it-IT" sz="1600" i="1"/>
              <a:t>et al., </a:t>
            </a:r>
            <a:r>
              <a:rPr lang="it-IT" sz="1600"/>
              <a:t>PRL </a:t>
            </a:r>
            <a:r>
              <a:rPr lang="it-IT" sz="1600" b="1"/>
              <a:t>82</a:t>
            </a:r>
            <a:r>
              <a:rPr lang="it-IT" sz="1600"/>
              <a:t> (1999)</a:t>
            </a:r>
          </a:p>
        </p:txBody>
      </p:sp>
      <p:sp>
        <p:nvSpPr>
          <p:cNvPr id="18" name="Rectangle 6"/>
          <p:cNvSpPr/>
          <p:nvPr/>
        </p:nvSpPr>
        <p:spPr>
          <a:xfrm>
            <a:off x="251520" y="1344230"/>
            <a:ext cx="49720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/>
              <a:t>Provides </a:t>
            </a:r>
            <a:r>
              <a:rPr lang="de-DE" dirty="0" err="1"/>
              <a:t>selectable</a:t>
            </a:r>
            <a:r>
              <a:rPr lang="de-DE" dirty="0"/>
              <a:t> </a:t>
            </a:r>
            <a:r>
              <a:rPr lang="de-DE" dirty="0" err="1"/>
              <a:t>momentum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transfer</a:t>
            </a:r>
            <a:r>
              <a:rPr lang="de-DE" dirty="0"/>
              <a:t>: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>
                <a:solidFill>
                  <a:srgbClr val="FF0000"/>
                </a:solidFill>
              </a:rPr>
              <a:t>measure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the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roton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gap</a:t>
            </a:r>
            <a:r>
              <a:rPr lang="de-DE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9" name="Freccia in giù 18"/>
          <p:cNvSpPr/>
          <p:nvPr/>
        </p:nvSpPr>
        <p:spPr>
          <a:xfrm rot="16200000">
            <a:off x="381957" y="1382223"/>
            <a:ext cx="151197" cy="268055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ctangle 9"/>
          <p:cNvSpPr/>
          <p:nvPr/>
        </p:nvSpPr>
        <p:spPr>
          <a:xfrm>
            <a:off x="5796136" y="1026355"/>
            <a:ext cx="3256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(stimulated two-photon process)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12621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2"/>
          <p:cNvSpPr txBox="1"/>
          <p:nvPr/>
        </p:nvSpPr>
        <p:spPr>
          <a:xfrm>
            <a:off x="107504" y="-1461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 err="1">
                <a:latin typeface="Freestyle Script" panose="030804020302050B0404" pitchFamily="66" charset="0"/>
                <a:cs typeface="Arial" pitchFamily="34" charset="0"/>
              </a:rPr>
              <a:t>Thanks</a:t>
            </a:r>
            <a:r>
              <a:rPr lang="it-IT" sz="5400" b="1" dirty="0">
                <a:latin typeface="Freestyle Script" pitchFamily="66" charset="0"/>
                <a:cs typeface="Arial" pitchFamily="34" charset="0"/>
              </a:rPr>
              <a:t> to…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31" y="1258405"/>
            <a:ext cx="4305901" cy="5410955"/>
          </a:xfrm>
          <a:prstGeom prst="rect">
            <a:avLst/>
          </a:prstGeom>
        </p:spPr>
      </p:pic>
      <p:sp>
        <p:nvSpPr>
          <p:cNvPr id="6" name="CasellaDiTesto 21"/>
          <p:cNvSpPr txBox="1"/>
          <p:nvPr/>
        </p:nvSpPr>
        <p:spPr>
          <a:xfrm>
            <a:off x="1093499" y="690421"/>
            <a:ext cx="2203518" cy="1077218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latin typeface="Freestyle Script" panose="030804020302050B0404" pitchFamily="66" charset="0"/>
              </a:rPr>
              <a:t>The </a:t>
            </a:r>
            <a:r>
              <a:rPr lang="it-IT" sz="3200" b="1" dirty="0" err="1">
                <a:latin typeface="Freestyle Script" panose="030804020302050B0404" pitchFamily="66" charset="0"/>
              </a:rPr>
              <a:t>Erbium</a:t>
            </a:r>
            <a:r>
              <a:rPr lang="it-IT" sz="3200" b="1" dirty="0">
                <a:latin typeface="Freestyle Script" panose="030804020302050B0404" pitchFamily="66" charset="0"/>
              </a:rPr>
              <a:t> team </a:t>
            </a:r>
          </a:p>
          <a:p>
            <a:pPr algn="ctr"/>
            <a:r>
              <a:rPr lang="it-IT" sz="3200" b="1" dirty="0">
                <a:latin typeface="Freestyle Script" panose="030804020302050B0404" pitchFamily="66" charset="0"/>
              </a:rPr>
              <a:t>in Innsbruck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331640" y="2348881"/>
            <a:ext cx="432048" cy="2160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>
                <a:solidFill>
                  <a:schemeClr val="tx1"/>
                </a:solidFill>
              </a:rPr>
              <a:t>GF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1560" y="1844824"/>
            <a:ext cx="648072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Rick v. </a:t>
            </a:r>
            <a:r>
              <a:rPr lang="de-DE" sz="1200" dirty="0" err="1">
                <a:solidFill>
                  <a:schemeClr val="tx1"/>
                </a:solidFill>
              </a:rPr>
              <a:t>Bijnen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91680" y="1916832"/>
            <a:ext cx="7200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Jan H. Becher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411760" y="2276872"/>
            <a:ext cx="792088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>
                <a:solidFill>
                  <a:schemeClr val="tx1"/>
                </a:solidFill>
              </a:rPr>
              <a:t>Lauriane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Chomaz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75856" y="2276872"/>
            <a:ext cx="792088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Gabriele Natale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067944" y="2744925"/>
            <a:ext cx="864096" cy="4680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chemeClr val="tx1"/>
                </a:solidFill>
              </a:rPr>
              <a:t>Francesca </a:t>
            </a:r>
            <a:r>
              <a:rPr lang="de-DE" sz="1200" b="1" dirty="0" err="1">
                <a:solidFill>
                  <a:schemeClr val="tx1"/>
                </a:solidFill>
              </a:rPr>
              <a:t>Ferlaino</a:t>
            </a:r>
            <a:endParaRPr lang="de-DE" sz="12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93499" y="6093296"/>
            <a:ext cx="626511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Simon Baier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577337" y="6093296"/>
            <a:ext cx="626511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Daniel Petter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535158" y="5648929"/>
            <a:ext cx="820818" cy="37235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Manfred J. Mark</a:t>
            </a:r>
          </a:p>
        </p:txBody>
      </p:sp>
      <p:pic>
        <p:nvPicPr>
          <p:cNvPr id="17" name="Picture 10" descr="http://www.itp.uni-hannover.de/~santos/luis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6153" y="2293746"/>
            <a:ext cx="968095" cy="1279270"/>
          </a:xfrm>
          <a:prstGeom prst="rect">
            <a:avLst/>
          </a:prstGeom>
          <a:noFill/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6966" y="2299296"/>
            <a:ext cx="911418" cy="127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21"/>
          <p:cNvSpPr txBox="1"/>
          <p:nvPr/>
        </p:nvSpPr>
        <p:spPr>
          <a:xfrm>
            <a:off x="5148064" y="1055638"/>
            <a:ext cx="3604282" cy="1077218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>
                <a:latin typeface="Freestyle Script" panose="030804020302050B0404" pitchFamily="66" charset="0"/>
              </a:rPr>
              <a:t>Theory</a:t>
            </a:r>
            <a:r>
              <a:rPr lang="it-IT" sz="3200" b="1" dirty="0">
                <a:latin typeface="Freestyle Script" panose="030804020302050B0404" pitchFamily="66" charset="0"/>
              </a:rPr>
              <a:t> </a:t>
            </a:r>
            <a:r>
              <a:rPr lang="it-IT" sz="3200" b="1" dirty="0" err="1">
                <a:latin typeface="Freestyle Script" panose="030804020302050B0404" pitchFamily="66" charset="0"/>
              </a:rPr>
              <a:t>collaborators</a:t>
            </a:r>
            <a:r>
              <a:rPr lang="it-IT" sz="3200" b="1" dirty="0">
                <a:latin typeface="Freestyle Script" panose="030804020302050B0404" pitchFamily="66" charset="0"/>
              </a:rPr>
              <a:t> from </a:t>
            </a:r>
          </a:p>
          <a:p>
            <a:pPr algn="ctr"/>
            <a:r>
              <a:rPr lang="it-IT" sz="3200" b="1" dirty="0" err="1">
                <a:latin typeface="Freestyle Script" panose="030804020302050B0404" pitchFamily="66" charset="0"/>
              </a:rPr>
              <a:t>Leibniz</a:t>
            </a:r>
            <a:r>
              <a:rPr lang="it-IT" sz="3200" b="1" dirty="0">
                <a:latin typeface="Freestyle Script" panose="030804020302050B0404" pitchFamily="66" charset="0"/>
              </a:rPr>
              <a:t> </a:t>
            </a:r>
            <a:r>
              <a:rPr lang="it-IT" sz="3200" b="1" dirty="0" err="1">
                <a:latin typeface="Freestyle Script" panose="030804020302050B0404" pitchFamily="66" charset="0"/>
              </a:rPr>
              <a:t>University</a:t>
            </a:r>
            <a:r>
              <a:rPr lang="it-IT" sz="3200" b="1" dirty="0">
                <a:latin typeface="Freestyle Script" panose="030804020302050B0404" pitchFamily="66" charset="0"/>
              </a:rPr>
              <a:t> of Hannover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980983" y="3632705"/>
            <a:ext cx="678433" cy="37235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Luis Santos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176631" y="3632705"/>
            <a:ext cx="792088" cy="37235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Falk Wächtler</a:t>
            </a:r>
          </a:p>
        </p:txBody>
      </p:sp>
    </p:spTree>
    <p:extLst>
      <p:ext uri="{BB962C8B-B14F-4D97-AF65-F5344CB8AC3E}">
        <p14:creationId xmlns:p14="http://schemas.microsoft.com/office/powerpoint/2010/main" val="5530173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2"/>
          <p:cNvSpPr txBox="1"/>
          <p:nvPr/>
        </p:nvSpPr>
        <p:spPr>
          <a:xfrm>
            <a:off x="107504" y="-1461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 err="1">
                <a:latin typeface="Freestyle Script" panose="030804020302050B0404" pitchFamily="66" charset="0"/>
                <a:cs typeface="Arial" pitchFamily="34" charset="0"/>
              </a:rPr>
              <a:t>Thanks</a:t>
            </a:r>
            <a:r>
              <a:rPr lang="it-IT" sz="5400" b="1" dirty="0">
                <a:latin typeface="Freestyle Script" pitchFamily="66" charset="0"/>
                <a:cs typeface="Arial" pitchFamily="34" charset="0"/>
              </a:rPr>
              <a:t> to…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31" y="1258405"/>
            <a:ext cx="4305901" cy="5410955"/>
          </a:xfrm>
          <a:prstGeom prst="rect">
            <a:avLst/>
          </a:prstGeom>
        </p:spPr>
      </p:pic>
      <p:sp>
        <p:nvSpPr>
          <p:cNvPr id="6" name="CasellaDiTesto 21"/>
          <p:cNvSpPr txBox="1"/>
          <p:nvPr/>
        </p:nvSpPr>
        <p:spPr>
          <a:xfrm>
            <a:off x="1093499" y="690421"/>
            <a:ext cx="2203518" cy="1077218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latin typeface="Freestyle Script" panose="030804020302050B0404" pitchFamily="66" charset="0"/>
              </a:rPr>
              <a:t>The </a:t>
            </a:r>
            <a:r>
              <a:rPr lang="it-IT" sz="3200" b="1" dirty="0" err="1">
                <a:latin typeface="Freestyle Script" panose="030804020302050B0404" pitchFamily="66" charset="0"/>
              </a:rPr>
              <a:t>Erbium</a:t>
            </a:r>
            <a:r>
              <a:rPr lang="it-IT" sz="3200" b="1" dirty="0">
                <a:latin typeface="Freestyle Script" panose="030804020302050B0404" pitchFamily="66" charset="0"/>
              </a:rPr>
              <a:t> team </a:t>
            </a:r>
          </a:p>
          <a:p>
            <a:pPr algn="ctr"/>
            <a:r>
              <a:rPr lang="it-IT" sz="3200" b="1" dirty="0">
                <a:latin typeface="Freestyle Script" panose="030804020302050B0404" pitchFamily="66" charset="0"/>
              </a:rPr>
              <a:t>in Innsbruck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331640" y="2348881"/>
            <a:ext cx="432048" cy="2160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>
                <a:solidFill>
                  <a:schemeClr val="tx1"/>
                </a:solidFill>
              </a:rPr>
              <a:t>GF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1560" y="1844824"/>
            <a:ext cx="648072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Rick v. </a:t>
            </a:r>
            <a:r>
              <a:rPr lang="de-DE" sz="1200" dirty="0" err="1">
                <a:solidFill>
                  <a:schemeClr val="tx1"/>
                </a:solidFill>
              </a:rPr>
              <a:t>Bijnen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91680" y="1916832"/>
            <a:ext cx="72008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Jan H. Becher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411760" y="2276872"/>
            <a:ext cx="792088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>
                <a:solidFill>
                  <a:schemeClr val="tx1"/>
                </a:solidFill>
              </a:rPr>
              <a:t>Lauriane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Chomaz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75856" y="2276872"/>
            <a:ext cx="792088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Gabriele Natale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067944" y="2744925"/>
            <a:ext cx="864096" cy="4680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chemeClr val="tx1"/>
                </a:solidFill>
              </a:rPr>
              <a:t>Francesca </a:t>
            </a:r>
            <a:r>
              <a:rPr lang="de-DE" sz="1200" b="1" dirty="0" err="1">
                <a:solidFill>
                  <a:schemeClr val="tx1"/>
                </a:solidFill>
              </a:rPr>
              <a:t>Ferlaino</a:t>
            </a:r>
            <a:endParaRPr lang="de-DE" sz="12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93499" y="6093296"/>
            <a:ext cx="626511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Simon Baier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577337" y="6093296"/>
            <a:ext cx="626511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Daniel Petter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535158" y="5648929"/>
            <a:ext cx="820818" cy="37235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Manfred J. Mark</a:t>
            </a:r>
          </a:p>
        </p:txBody>
      </p:sp>
      <p:pic>
        <p:nvPicPr>
          <p:cNvPr id="17" name="Picture 10" descr="http://www.itp.uni-hannover.de/~santos/luis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6153" y="2293746"/>
            <a:ext cx="968095" cy="1279270"/>
          </a:xfrm>
          <a:prstGeom prst="rect">
            <a:avLst/>
          </a:prstGeom>
          <a:noFill/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6966" y="2299296"/>
            <a:ext cx="911418" cy="127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21"/>
          <p:cNvSpPr txBox="1"/>
          <p:nvPr/>
        </p:nvSpPr>
        <p:spPr>
          <a:xfrm>
            <a:off x="5148064" y="1055638"/>
            <a:ext cx="3604282" cy="1077218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>
                <a:latin typeface="Freestyle Script" panose="030804020302050B0404" pitchFamily="66" charset="0"/>
              </a:rPr>
              <a:t>Theory</a:t>
            </a:r>
            <a:r>
              <a:rPr lang="it-IT" sz="3200" b="1" dirty="0">
                <a:latin typeface="Freestyle Script" panose="030804020302050B0404" pitchFamily="66" charset="0"/>
              </a:rPr>
              <a:t> </a:t>
            </a:r>
            <a:r>
              <a:rPr lang="it-IT" sz="3200" b="1" dirty="0" err="1">
                <a:latin typeface="Freestyle Script" panose="030804020302050B0404" pitchFamily="66" charset="0"/>
              </a:rPr>
              <a:t>collaborators</a:t>
            </a:r>
            <a:r>
              <a:rPr lang="it-IT" sz="3200" b="1" dirty="0">
                <a:latin typeface="Freestyle Script" panose="030804020302050B0404" pitchFamily="66" charset="0"/>
              </a:rPr>
              <a:t> from </a:t>
            </a:r>
          </a:p>
          <a:p>
            <a:pPr algn="ctr"/>
            <a:r>
              <a:rPr lang="it-IT" sz="3200" b="1" dirty="0" err="1">
                <a:latin typeface="Freestyle Script" panose="030804020302050B0404" pitchFamily="66" charset="0"/>
              </a:rPr>
              <a:t>Leibniz</a:t>
            </a:r>
            <a:r>
              <a:rPr lang="it-IT" sz="3200" b="1" dirty="0">
                <a:latin typeface="Freestyle Script" panose="030804020302050B0404" pitchFamily="66" charset="0"/>
              </a:rPr>
              <a:t> </a:t>
            </a:r>
            <a:r>
              <a:rPr lang="it-IT" sz="3200" b="1" dirty="0" err="1">
                <a:latin typeface="Freestyle Script" panose="030804020302050B0404" pitchFamily="66" charset="0"/>
              </a:rPr>
              <a:t>University</a:t>
            </a:r>
            <a:r>
              <a:rPr lang="it-IT" sz="3200" b="1" dirty="0">
                <a:latin typeface="Freestyle Script" panose="030804020302050B0404" pitchFamily="66" charset="0"/>
              </a:rPr>
              <a:t> of Hannover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980983" y="3632705"/>
            <a:ext cx="678433" cy="37235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Luis Santos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176631" y="3632705"/>
            <a:ext cx="792088" cy="37235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Falk Wächtler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5148064" y="4446982"/>
            <a:ext cx="3604282" cy="1754326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latin typeface="Freestyle Script" panose="030804020302050B0404" pitchFamily="66" charset="0"/>
              </a:rPr>
              <a:t>…</a:t>
            </a:r>
            <a:r>
              <a:rPr lang="it-IT" sz="5400" b="1" dirty="0" err="1">
                <a:latin typeface="Freestyle Script" panose="030804020302050B0404" pitchFamily="66" charset="0"/>
              </a:rPr>
              <a:t>you</a:t>
            </a:r>
            <a:r>
              <a:rPr lang="it-IT" sz="5400" b="1" dirty="0">
                <a:latin typeface="Freestyle Script" panose="030804020302050B0404" pitchFamily="66" charset="0"/>
              </a:rPr>
              <a:t> for </a:t>
            </a:r>
            <a:r>
              <a:rPr lang="it-IT" sz="5400" b="1" dirty="0" err="1">
                <a:latin typeface="Freestyle Script" panose="030804020302050B0404" pitchFamily="66" charset="0"/>
              </a:rPr>
              <a:t>your</a:t>
            </a:r>
            <a:r>
              <a:rPr lang="it-IT" sz="5400" b="1" dirty="0">
                <a:latin typeface="Freestyle Script" panose="030804020302050B0404" pitchFamily="66" charset="0"/>
              </a:rPr>
              <a:t> </a:t>
            </a:r>
            <a:r>
              <a:rPr lang="it-IT" sz="5400" b="1" dirty="0" err="1">
                <a:latin typeface="Freestyle Script" panose="030804020302050B0404" pitchFamily="66" charset="0"/>
              </a:rPr>
              <a:t>attention</a:t>
            </a:r>
            <a:r>
              <a:rPr lang="it-IT" sz="5400" b="1" dirty="0">
                <a:latin typeface="Freestyle Script" panose="030804020302050B0404" pitchFamily="66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5001106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/>
              <a:t>Experimental realization of a BEC – how to reach low T?</a:t>
            </a:r>
            <a:endParaRPr lang="it-IT" sz="28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" name="Connettore 1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2195736" y="692696"/>
            <a:ext cx="4104456" cy="40011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it-IT" sz="2000"/>
              <a:t> First step to </a:t>
            </a:r>
            <a:r>
              <a:rPr lang="it-IT" sz="2000" i="1"/>
              <a:t>ultracold</a:t>
            </a:r>
            <a:r>
              <a:rPr lang="it-IT" sz="2000"/>
              <a:t>: </a:t>
            </a:r>
            <a:r>
              <a:rPr lang="it-IT" sz="2000" b="1">
                <a:solidFill>
                  <a:srgbClr val="0070C0"/>
                </a:solidFill>
              </a:rPr>
              <a:t>laser cooling </a:t>
            </a:r>
          </a:p>
        </p:txBody>
      </p:sp>
      <p:pic>
        <p:nvPicPr>
          <p:cNvPr id="5" name="Picture 2" descr="C:\Users\Giulia\Desktop\PhD_dessertation\Immagini_ppt\Cattura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1584176" cy="1584176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467544" y="2924944"/>
            <a:ext cx="115212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/>
              <a:t>Radiation pressure</a:t>
            </a:r>
          </a:p>
        </p:txBody>
      </p:sp>
      <p:pic>
        <p:nvPicPr>
          <p:cNvPr id="7" name="Picture 2" descr="C:\Users\Giulia\Desktop\PhD_dessertation\Immagini_ppt\Cattura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340768"/>
            <a:ext cx="3763543" cy="1080120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2051720" y="1268760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>
                <a:solidFill>
                  <a:schemeClr val="accent2">
                    <a:lumMod val="75000"/>
                  </a:schemeClr>
                </a:solidFill>
              </a:rPr>
              <a:t>Red-detuned light</a:t>
            </a:r>
          </a:p>
        </p:txBody>
      </p:sp>
      <p:pic>
        <p:nvPicPr>
          <p:cNvPr id="9" name="Picture 6" descr="C:\Users\Giulia\Desktop\PhD_dessertation\Immagini_ppt\LaserCooling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2564904"/>
            <a:ext cx="3603997" cy="1008112"/>
          </a:xfrm>
          <a:prstGeom prst="rect">
            <a:avLst/>
          </a:prstGeom>
          <a:noFill/>
        </p:spPr>
      </p:pic>
      <p:pic>
        <p:nvPicPr>
          <p:cNvPr id="10" name="Picture 5" descr="C:\Users\Giulia\Desktop\PhD_dessertation\Immagini_ppt\Cattura1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3717032"/>
            <a:ext cx="3960440" cy="998501"/>
          </a:xfrm>
          <a:prstGeom prst="rect">
            <a:avLst/>
          </a:prstGeom>
          <a:noFill/>
        </p:spPr>
      </p:pic>
      <p:pic>
        <p:nvPicPr>
          <p:cNvPr id="11" name="Picture 2" descr="C:\Users\Giulia\Desktop\PhD_dessertation\Immagini_ppt\Cattura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803933"/>
            <a:ext cx="3739915" cy="1073339"/>
          </a:xfrm>
          <a:prstGeom prst="rect">
            <a:avLst/>
          </a:prstGeom>
          <a:noFill/>
        </p:spPr>
      </p:pic>
      <p:sp>
        <p:nvSpPr>
          <p:cNvPr id="12" name="CasellaDiTesto 11"/>
          <p:cNvSpPr txBox="1"/>
          <p:nvPr/>
        </p:nvSpPr>
        <p:spPr>
          <a:xfrm>
            <a:off x="5364088" y="1916832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5292080" y="5373216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5580112" y="5589240"/>
            <a:ext cx="279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/>
              <a:t>F</a:t>
            </a:r>
          </a:p>
        </p:txBody>
      </p:sp>
      <p:cxnSp>
        <p:nvCxnSpPr>
          <p:cNvPr id="15" name="Connettore 2 14"/>
          <p:cNvCxnSpPr/>
          <p:nvPr/>
        </p:nvCxnSpPr>
        <p:spPr>
          <a:xfrm>
            <a:off x="5652120" y="5589240"/>
            <a:ext cx="504056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4139952" y="593998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/>
              <a:t>In average</a:t>
            </a:r>
            <a:r>
              <a:rPr lang="it-IT"/>
              <a:t>: </a:t>
            </a:r>
            <a:r>
              <a:rPr lang="it-IT" b="1" i="1"/>
              <a:t>F </a:t>
            </a:r>
            <a:r>
              <a:rPr lang="it-IT" i="1"/>
              <a:t>= &lt;</a:t>
            </a:r>
            <a:r>
              <a:rPr lang="it-IT" i="1">
                <a:ea typeface="Cambria Math"/>
              </a:rPr>
              <a:t>𝛿</a:t>
            </a:r>
            <a:r>
              <a:rPr lang="it-IT" b="1" i="1">
                <a:ea typeface="Cambria Math"/>
              </a:rPr>
              <a:t>p</a:t>
            </a:r>
            <a:r>
              <a:rPr lang="it-IT" i="1">
                <a:ea typeface="Cambria Math"/>
              </a:rPr>
              <a:t>/𝛿t&gt; = - m </a:t>
            </a:r>
            <a:r>
              <a:rPr lang="it-IT" b="1" i="1">
                <a:ea typeface="Cambria Math"/>
              </a:rPr>
              <a:t>v</a:t>
            </a:r>
            <a:r>
              <a:rPr lang="it-IT" i="1">
                <a:ea typeface="Cambria Math"/>
              </a:rPr>
              <a:t> 𝛾</a:t>
            </a:r>
            <a:endParaRPr lang="it-IT" i="1"/>
          </a:p>
        </p:txBody>
      </p:sp>
      <p:sp>
        <p:nvSpPr>
          <p:cNvPr id="17" name="CasellaDiTesto 16"/>
          <p:cNvSpPr txBox="1"/>
          <p:nvPr/>
        </p:nvSpPr>
        <p:spPr>
          <a:xfrm>
            <a:off x="6012160" y="623731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>
                <a:solidFill>
                  <a:srgbClr val="FF0000"/>
                </a:solidFill>
              </a:rPr>
              <a:t>friction force!</a:t>
            </a:r>
            <a:endParaRPr lang="it-IT" b="1"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/>
              <a:t>Experimental realization of a BEC – how to reach low T?</a:t>
            </a:r>
            <a:endParaRPr lang="it-IT" sz="28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" name="Connettore 1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2195736" y="692696"/>
            <a:ext cx="4104456" cy="40011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it-IT" sz="2000"/>
              <a:t> First step to </a:t>
            </a:r>
            <a:r>
              <a:rPr lang="it-IT" sz="2000" i="1"/>
              <a:t>ultracold</a:t>
            </a:r>
            <a:r>
              <a:rPr lang="it-IT" sz="2000"/>
              <a:t>: </a:t>
            </a:r>
            <a:r>
              <a:rPr lang="it-IT" sz="2000" b="1">
                <a:solidFill>
                  <a:srgbClr val="0070C0"/>
                </a:solidFill>
              </a:rPr>
              <a:t>laser cooling </a:t>
            </a:r>
          </a:p>
        </p:txBody>
      </p:sp>
      <p:pic>
        <p:nvPicPr>
          <p:cNvPr id="5" name="Picture 2" descr="C:\Users\Giulia\Desktop\PhD_dessertation\Immagini_ppt\Cattura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1584176" cy="1584176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467544" y="2924944"/>
            <a:ext cx="115212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/>
              <a:t>Radiation pressure</a:t>
            </a:r>
          </a:p>
        </p:txBody>
      </p:sp>
      <p:pic>
        <p:nvPicPr>
          <p:cNvPr id="7" name="Picture 2" descr="C:\Users\Giulia\Desktop\PhD_dessertation\Immagini_ppt\Cattura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340768"/>
            <a:ext cx="3763543" cy="1080120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2051720" y="1268760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>
                <a:solidFill>
                  <a:schemeClr val="accent2">
                    <a:lumMod val="75000"/>
                  </a:schemeClr>
                </a:solidFill>
              </a:rPr>
              <a:t>Red-detuned light</a:t>
            </a:r>
          </a:p>
        </p:txBody>
      </p:sp>
      <p:pic>
        <p:nvPicPr>
          <p:cNvPr id="9" name="Picture 6" descr="C:\Users\Giulia\Desktop\PhD_dessertation\Immagini_ppt\LaserCooling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2564904"/>
            <a:ext cx="3603997" cy="1008112"/>
          </a:xfrm>
          <a:prstGeom prst="rect">
            <a:avLst/>
          </a:prstGeom>
          <a:noFill/>
        </p:spPr>
      </p:pic>
      <p:pic>
        <p:nvPicPr>
          <p:cNvPr id="10" name="Picture 5" descr="C:\Users\Giulia\Desktop\PhD_dessertation\Immagini_ppt\Cattura1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3717032"/>
            <a:ext cx="3960440" cy="998501"/>
          </a:xfrm>
          <a:prstGeom prst="rect">
            <a:avLst/>
          </a:prstGeom>
          <a:noFill/>
        </p:spPr>
      </p:pic>
      <p:pic>
        <p:nvPicPr>
          <p:cNvPr id="11" name="Picture 2" descr="C:\Users\Giulia\Desktop\PhD_dessertation\Immagini_ppt\Cattura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803933"/>
            <a:ext cx="3739915" cy="1073339"/>
          </a:xfrm>
          <a:prstGeom prst="rect">
            <a:avLst/>
          </a:prstGeom>
          <a:noFill/>
        </p:spPr>
      </p:pic>
      <p:sp>
        <p:nvSpPr>
          <p:cNvPr id="12" name="CasellaDiTesto 11"/>
          <p:cNvSpPr txBox="1"/>
          <p:nvPr/>
        </p:nvSpPr>
        <p:spPr>
          <a:xfrm>
            <a:off x="5364088" y="1916832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5292080" y="5373216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5580112" y="5589240"/>
            <a:ext cx="279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/>
              <a:t>F</a:t>
            </a:r>
          </a:p>
        </p:txBody>
      </p:sp>
      <p:cxnSp>
        <p:nvCxnSpPr>
          <p:cNvPr id="15" name="Connettore 2 14"/>
          <p:cNvCxnSpPr/>
          <p:nvPr/>
        </p:nvCxnSpPr>
        <p:spPr>
          <a:xfrm>
            <a:off x="5652120" y="5589240"/>
            <a:ext cx="504056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4139952" y="593998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/>
              <a:t>In average</a:t>
            </a:r>
            <a:r>
              <a:rPr lang="it-IT"/>
              <a:t>: </a:t>
            </a:r>
            <a:r>
              <a:rPr lang="it-IT" b="1" i="1"/>
              <a:t>F </a:t>
            </a:r>
            <a:r>
              <a:rPr lang="it-IT" i="1"/>
              <a:t>= &lt;</a:t>
            </a:r>
            <a:r>
              <a:rPr lang="it-IT" i="1">
                <a:ea typeface="Cambria Math"/>
              </a:rPr>
              <a:t>𝛿</a:t>
            </a:r>
            <a:r>
              <a:rPr lang="it-IT" b="1" i="1">
                <a:ea typeface="Cambria Math"/>
              </a:rPr>
              <a:t>p</a:t>
            </a:r>
            <a:r>
              <a:rPr lang="it-IT" i="1">
                <a:ea typeface="Cambria Math"/>
              </a:rPr>
              <a:t>/𝛿t&gt; = - m </a:t>
            </a:r>
            <a:r>
              <a:rPr lang="it-IT" b="1" i="1">
                <a:ea typeface="Cambria Math"/>
              </a:rPr>
              <a:t>v</a:t>
            </a:r>
            <a:r>
              <a:rPr lang="it-IT" i="1">
                <a:ea typeface="Cambria Math"/>
              </a:rPr>
              <a:t> 𝛾</a:t>
            </a:r>
            <a:endParaRPr lang="it-IT" i="1"/>
          </a:p>
        </p:txBody>
      </p:sp>
      <p:sp>
        <p:nvSpPr>
          <p:cNvPr id="17" name="CasellaDiTesto 16"/>
          <p:cNvSpPr txBox="1"/>
          <p:nvPr/>
        </p:nvSpPr>
        <p:spPr>
          <a:xfrm>
            <a:off x="6012160" y="623731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>
                <a:solidFill>
                  <a:srgbClr val="FF0000"/>
                </a:solidFill>
              </a:rPr>
              <a:t>friction force!</a:t>
            </a:r>
            <a:endParaRPr lang="it-IT" b="1" i="1">
              <a:solidFill>
                <a:srgbClr val="FF0000"/>
              </a:solidFill>
            </a:endParaRPr>
          </a:p>
        </p:txBody>
      </p:sp>
      <p:pic>
        <p:nvPicPr>
          <p:cNvPr id="18" name="Picture 8" descr="C:\Users\Giulia\Desktop\PhD_dessertation\Immagini_ppt\3Dmolasse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2119948"/>
            <a:ext cx="2160240" cy="1885116"/>
          </a:xfrm>
          <a:prstGeom prst="rect">
            <a:avLst/>
          </a:prstGeom>
          <a:noFill/>
        </p:spPr>
      </p:pic>
      <p:sp>
        <p:nvSpPr>
          <p:cNvPr id="19" name="CasellaDiTesto 18"/>
          <p:cNvSpPr txBox="1"/>
          <p:nvPr/>
        </p:nvSpPr>
        <p:spPr>
          <a:xfrm>
            <a:off x="6804248" y="1414517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/>
              <a:t>Typically </a:t>
            </a:r>
            <a:r>
              <a:rPr lang="it-IT" b="1"/>
              <a:t>in the lab</a:t>
            </a:r>
            <a:r>
              <a:rPr lang="it-IT"/>
              <a:t>: 3D </a:t>
            </a:r>
            <a:r>
              <a:rPr lang="it-IT" b="1" i="1">
                <a:solidFill>
                  <a:srgbClr val="0070C0"/>
                </a:solidFill>
              </a:rPr>
              <a:t>optical molasses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7092280" y="4221088"/>
            <a:ext cx="144016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/>
              <a:t>T</a:t>
            </a:r>
            <a:r>
              <a:rPr lang="it-IT" baseline="-25000"/>
              <a:t>min</a:t>
            </a:r>
            <a:r>
              <a:rPr lang="it-IT"/>
              <a:t> </a:t>
            </a:r>
            <a:r>
              <a:rPr lang="it-IT">
                <a:latin typeface="Cambria Math"/>
                <a:ea typeface="Cambria Math"/>
              </a:rPr>
              <a:t>~ 10 𝜇K</a:t>
            </a:r>
            <a:endParaRPr lang="it-IT" i="1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/>
              <a:t>Experimental realization of a BEC – how to reach low T?</a:t>
            </a:r>
            <a:endParaRPr lang="it-IT" sz="28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" name="Connettore 1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2051720" y="692696"/>
            <a:ext cx="4680520" cy="40011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it-IT" sz="2000"/>
              <a:t> Optical trapping and </a:t>
            </a:r>
            <a:r>
              <a:rPr lang="it-IT" sz="2000" b="1">
                <a:solidFill>
                  <a:srgbClr val="0070C0"/>
                </a:solidFill>
              </a:rPr>
              <a:t>evaporative cooling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67544" y="1196752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>
                <a:solidFill>
                  <a:srgbClr val="0070C0"/>
                </a:solidFill>
              </a:rPr>
              <a:t>Optical dipole trap</a:t>
            </a:r>
            <a:r>
              <a:rPr lang="it-IT"/>
              <a:t>: </a:t>
            </a:r>
            <a:r>
              <a:rPr lang="it-IT" u="sng"/>
              <a:t>far-detuned laser beam</a:t>
            </a:r>
            <a:r>
              <a:rPr lang="it-IT"/>
              <a:t> focussed onto the atoms </a:t>
            </a:r>
            <a:endParaRPr lang="it-IT" b="1" i="1">
              <a:solidFill>
                <a:srgbClr val="0070C0"/>
              </a:solidFill>
            </a:endParaRPr>
          </a:p>
        </p:txBody>
      </p:sp>
      <p:pic>
        <p:nvPicPr>
          <p:cNvPr id="7" name="Picture 9" descr="C:\Users\Giulia\Desktop\PhD_dessertation\Immagini_ppt\ODT_schem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1944216" cy="1836702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539552" y="2689175"/>
            <a:ext cx="50405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i="1"/>
              <a:t>U(</a:t>
            </a:r>
            <a:r>
              <a:rPr lang="it-IT" sz="1400" b="1" i="1"/>
              <a:t>r</a:t>
            </a:r>
            <a:r>
              <a:rPr lang="it-IT" sz="1400" i="1"/>
              <a:t>)</a:t>
            </a:r>
          </a:p>
        </p:txBody>
      </p:sp>
      <p:sp>
        <p:nvSpPr>
          <p:cNvPr id="12" name="Freccia in giù 19"/>
          <p:cNvSpPr/>
          <p:nvPr/>
        </p:nvSpPr>
        <p:spPr>
          <a:xfrm rot="16200000">
            <a:off x="4391980" y="1304764"/>
            <a:ext cx="216024" cy="288032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4644008" y="1270501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/>
              <a:t>Negligible absorption: no energy-transfer </a:t>
            </a:r>
            <a:r>
              <a:rPr lang="it-IT">
                <a:ea typeface="Cambria Math"/>
              </a:rPr>
              <a:t>⇒ </a:t>
            </a:r>
            <a:r>
              <a:rPr lang="it-IT" b="1">
                <a:solidFill>
                  <a:srgbClr val="FF0000"/>
                </a:solidFill>
                <a:ea typeface="Cambria Math"/>
              </a:rPr>
              <a:t>conservative force!</a:t>
            </a:r>
            <a:endParaRPr lang="it-IT" b="1" i="1">
              <a:solidFill>
                <a:srgbClr val="FF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339752" y="206084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/>
              <a:t>U(r) </a:t>
            </a:r>
            <a:r>
              <a:rPr lang="it-IT">
                <a:ea typeface="Cambria Math"/>
              </a:rPr>
              <a:t>~ 1/(𝜔 - 𝜔</a:t>
            </a:r>
            <a:r>
              <a:rPr lang="it-IT" baseline="-25000">
                <a:ea typeface="Cambria Math"/>
              </a:rPr>
              <a:t>A</a:t>
            </a:r>
            <a:r>
              <a:rPr lang="it-IT">
                <a:ea typeface="Cambria Math"/>
              </a:rPr>
              <a:t>)*I(r)</a:t>
            </a:r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2483768" y="2492896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1600"/>
              <a:t> I(r) = laser intensity</a:t>
            </a:r>
          </a:p>
          <a:p>
            <a:pPr>
              <a:buFont typeface="Arial" pitchFamily="34" charset="0"/>
              <a:buChar char="•"/>
            </a:pPr>
            <a:r>
              <a:rPr lang="it-IT" sz="1600">
                <a:ea typeface="Cambria Math"/>
              </a:rPr>
              <a:t> 𝜔 = laser frequency</a:t>
            </a:r>
          </a:p>
          <a:p>
            <a:pPr>
              <a:buFont typeface="Arial" pitchFamily="34" charset="0"/>
              <a:buChar char="•"/>
            </a:pPr>
            <a:r>
              <a:rPr lang="it-IT" sz="1600">
                <a:ea typeface="Cambria Math"/>
              </a:rPr>
              <a:t> 𝜔</a:t>
            </a:r>
            <a:r>
              <a:rPr lang="it-IT" sz="1600" baseline="-25000">
                <a:ea typeface="Cambria Math"/>
              </a:rPr>
              <a:t>A</a:t>
            </a:r>
            <a:r>
              <a:rPr lang="it-IT" sz="1600">
                <a:ea typeface="Cambria Math"/>
              </a:rPr>
              <a:t> = atomic resonance frequency</a:t>
            </a:r>
            <a:endParaRPr lang="it-IT" sz="1600"/>
          </a:p>
        </p:txBody>
      </p:sp>
      <p:sp>
        <p:nvSpPr>
          <p:cNvPr id="16" name="Rounded Rectangle 50"/>
          <p:cNvSpPr/>
          <p:nvPr/>
        </p:nvSpPr>
        <p:spPr>
          <a:xfrm>
            <a:off x="2483768" y="2060848"/>
            <a:ext cx="2088232" cy="36004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Picture 10" descr="C:\Users\Giulia\Desktop\PhD_dessertation\Immagini_ppt\ODTdept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918604"/>
            <a:ext cx="1800200" cy="1726420"/>
          </a:xfrm>
          <a:prstGeom prst="rect">
            <a:avLst/>
          </a:prstGeom>
          <a:noFill/>
        </p:spPr>
      </p:pic>
      <p:pic>
        <p:nvPicPr>
          <p:cNvPr id="19" name="Picture 3" descr="C:\Users\Giulia\Desktop\PhD_dessertation\Immagini_ppt\ODTpotenti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41966" y="1916832"/>
            <a:ext cx="1902034" cy="1728192"/>
          </a:xfrm>
          <a:prstGeom prst="rect">
            <a:avLst/>
          </a:prstGeom>
          <a:noFill/>
        </p:spPr>
      </p:pic>
      <p:sp>
        <p:nvSpPr>
          <p:cNvPr id="20" name="CasellaDiTesto 19"/>
          <p:cNvSpPr txBox="1"/>
          <p:nvPr/>
        </p:nvSpPr>
        <p:spPr>
          <a:xfrm>
            <a:off x="8460432" y="3193231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>
                <a:solidFill>
                  <a:srgbClr val="00B050"/>
                </a:solidFill>
              </a:rPr>
              <a:t>k</a:t>
            </a:r>
            <a:r>
              <a:rPr lang="it-IT" sz="1600" i="1" baseline="-25000">
                <a:solidFill>
                  <a:srgbClr val="00B050"/>
                </a:solidFill>
              </a:rPr>
              <a:t>B</a:t>
            </a:r>
            <a:r>
              <a:rPr lang="it-IT" sz="1600" i="1">
                <a:solidFill>
                  <a:srgbClr val="00B050"/>
                </a:solidFill>
              </a:rPr>
              <a:t>T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6372200" y="2420888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>
                <a:solidFill>
                  <a:schemeClr val="accent2">
                    <a:lumMod val="75000"/>
                  </a:schemeClr>
                </a:solidFill>
              </a:rPr>
              <a:t>Red-detuned optical dipole trap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/>
              <a:t>Experimental realization of a BEC – how to reach low T?</a:t>
            </a:r>
            <a:endParaRPr lang="it-IT" sz="28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" name="Connettore 1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2051720" y="692696"/>
            <a:ext cx="4680520" cy="40011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it-IT" sz="2000"/>
              <a:t> Optical trapping and </a:t>
            </a:r>
            <a:r>
              <a:rPr lang="it-IT" sz="2000" b="1">
                <a:solidFill>
                  <a:srgbClr val="0070C0"/>
                </a:solidFill>
              </a:rPr>
              <a:t>evaporative cooling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67544" y="1196752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>
                <a:solidFill>
                  <a:srgbClr val="0070C0"/>
                </a:solidFill>
              </a:rPr>
              <a:t>Optical dipole trap</a:t>
            </a:r>
            <a:r>
              <a:rPr lang="it-IT"/>
              <a:t>: </a:t>
            </a:r>
            <a:r>
              <a:rPr lang="it-IT" u="sng"/>
              <a:t>far-detuned laser beam</a:t>
            </a:r>
            <a:r>
              <a:rPr lang="it-IT"/>
              <a:t> focussed onto the atoms </a:t>
            </a:r>
            <a:endParaRPr lang="it-IT" b="1" i="1">
              <a:solidFill>
                <a:srgbClr val="0070C0"/>
              </a:solidFill>
            </a:endParaRPr>
          </a:p>
        </p:txBody>
      </p:sp>
      <p:pic>
        <p:nvPicPr>
          <p:cNvPr id="7" name="Picture 9" descr="C:\Users\Giulia\Desktop\PhD_dessertation\Immagini_ppt\ODT_schem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1944216" cy="1836702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539552" y="2689175"/>
            <a:ext cx="50405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i="1"/>
              <a:t>U(</a:t>
            </a:r>
            <a:r>
              <a:rPr lang="it-IT" sz="1400" b="1" i="1"/>
              <a:t>r</a:t>
            </a:r>
            <a:r>
              <a:rPr lang="it-IT" sz="1400" i="1"/>
              <a:t>)</a:t>
            </a:r>
          </a:p>
        </p:txBody>
      </p:sp>
      <p:sp>
        <p:nvSpPr>
          <p:cNvPr id="12" name="Freccia in giù 19"/>
          <p:cNvSpPr/>
          <p:nvPr/>
        </p:nvSpPr>
        <p:spPr>
          <a:xfrm rot="16200000">
            <a:off x="4391980" y="1304764"/>
            <a:ext cx="216024" cy="288032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4644008" y="1270501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/>
              <a:t>Negligible absorption: no energy-transfer </a:t>
            </a:r>
            <a:r>
              <a:rPr lang="it-IT">
                <a:ea typeface="Cambria Math"/>
              </a:rPr>
              <a:t>⇒ </a:t>
            </a:r>
            <a:r>
              <a:rPr lang="it-IT" b="1">
                <a:solidFill>
                  <a:srgbClr val="FF0000"/>
                </a:solidFill>
                <a:ea typeface="Cambria Math"/>
              </a:rPr>
              <a:t>conservative force!</a:t>
            </a:r>
            <a:endParaRPr lang="it-IT" b="1" i="1">
              <a:solidFill>
                <a:srgbClr val="FF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339752" y="206084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/>
              <a:t>U(r) </a:t>
            </a:r>
            <a:r>
              <a:rPr lang="it-IT">
                <a:ea typeface="Cambria Math"/>
              </a:rPr>
              <a:t>~ 1/(𝜔 - 𝜔</a:t>
            </a:r>
            <a:r>
              <a:rPr lang="it-IT" baseline="-25000">
                <a:ea typeface="Cambria Math"/>
              </a:rPr>
              <a:t>A</a:t>
            </a:r>
            <a:r>
              <a:rPr lang="it-IT">
                <a:ea typeface="Cambria Math"/>
              </a:rPr>
              <a:t>)*I(r)</a:t>
            </a:r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2483768" y="2492896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1600"/>
              <a:t> I(r) = laser intensity</a:t>
            </a:r>
          </a:p>
          <a:p>
            <a:pPr>
              <a:buFont typeface="Arial" pitchFamily="34" charset="0"/>
              <a:buChar char="•"/>
            </a:pPr>
            <a:r>
              <a:rPr lang="it-IT" sz="1600">
                <a:ea typeface="Cambria Math"/>
              </a:rPr>
              <a:t> 𝜔 = laser frequency</a:t>
            </a:r>
          </a:p>
          <a:p>
            <a:pPr>
              <a:buFont typeface="Arial" pitchFamily="34" charset="0"/>
              <a:buChar char="•"/>
            </a:pPr>
            <a:r>
              <a:rPr lang="it-IT" sz="1600">
                <a:ea typeface="Cambria Math"/>
              </a:rPr>
              <a:t> 𝜔</a:t>
            </a:r>
            <a:r>
              <a:rPr lang="it-IT" sz="1600" baseline="-25000">
                <a:ea typeface="Cambria Math"/>
              </a:rPr>
              <a:t>A</a:t>
            </a:r>
            <a:r>
              <a:rPr lang="it-IT" sz="1600">
                <a:ea typeface="Cambria Math"/>
              </a:rPr>
              <a:t> = atomic resonance frequency</a:t>
            </a:r>
            <a:endParaRPr lang="it-IT" sz="1600"/>
          </a:p>
        </p:txBody>
      </p:sp>
      <p:sp>
        <p:nvSpPr>
          <p:cNvPr id="16" name="Rounded Rectangle 50"/>
          <p:cNvSpPr/>
          <p:nvPr/>
        </p:nvSpPr>
        <p:spPr>
          <a:xfrm>
            <a:off x="2483768" y="2060848"/>
            <a:ext cx="2088232" cy="36004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Picture 10" descr="C:\Users\Giulia\Desktop\PhD_dessertation\Immagini_ppt\ODTdept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918604"/>
            <a:ext cx="1800200" cy="1726420"/>
          </a:xfrm>
          <a:prstGeom prst="rect">
            <a:avLst/>
          </a:prstGeom>
          <a:noFill/>
        </p:spPr>
      </p:pic>
      <p:pic>
        <p:nvPicPr>
          <p:cNvPr id="19" name="Picture 3" descr="C:\Users\Giulia\Desktop\PhD_dessertation\Immagini_ppt\ODTpotenti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41966" y="1916832"/>
            <a:ext cx="1902034" cy="1728192"/>
          </a:xfrm>
          <a:prstGeom prst="rect">
            <a:avLst/>
          </a:prstGeom>
          <a:noFill/>
        </p:spPr>
      </p:pic>
      <p:sp>
        <p:nvSpPr>
          <p:cNvPr id="20" name="CasellaDiTesto 19"/>
          <p:cNvSpPr txBox="1"/>
          <p:nvPr/>
        </p:nvSpPr>
        <p:spPr>
          <a:xfrm>
            <a:off x="8460432" y="3193231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>
                <a:solidFill>
                  <a:srgbClr val="00B050"/>
                </a:solidFill>
              </a:rPr>
              <a:t>k</a:t>
            </a:r>
            <a:r>
              <a:rPr lang="it-IT" sz="1600" i="1" baseline="-25000">
                <a:solidFill>
                  <a:srgbClr val="00B050"/>
                </a:solidFill>
              </a:rPr>
              <a:t>B</a:t>
            </a:r>
            <a:r>
              <a:rPr lang="it-IT" sz="1600" i="1">
                <a:solidFill>
                  <a:srgbClr val="00B050"/>
                </a:solidFill>
              </a:rPr>
              <a:t>T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251520" y="3861048"/>
            <a:ext cx="3275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u="sng"/>
              <a:t>Principle of </a:t>
            </a:r>
            <a:r>
              <a:rPr lang="it-IT" b="1" u="sng">
                <a:solidFill>
                  <a:srgbClr val="0070C0"/>
                </a:solidFill>
              </a:rPr>
              <a:t>evaporative cooling: </a:t>
            </a:r>
            <a:r>
              <a:rPr lang="it-IT"/>
              <a:t>the most energetic atoms escape from the trap. The remaining atoms thermalize at a lower T.</a:t>
            </a:r>
          </a:p>
        </p:txBody>
      </p:sp>
      <p:pic>
        <p:nvPicPr>
          <p:cNvPr id="22" name="Picture 4" descr="C:\Users\Giulia\Desktop\PhD_dessertation\Immagini_ppt\EvapCooli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157192"/>
            <a:ext cx="1512168" cy="1447128"/>
          </a:xfrm>
          <a:prstGeom prst="rect">
            <a:avLst/>
          </a:prstGeom>
          <a:noFill/>
        </p:spPr>
      </p:pic>
      <p:sp>
        <p:nvSpPr>
          <p:cNvPr id="23" name="Freccia bidirezionale orizzontale 22"/>
          <p:cNvSpPr/>
          <p:nvPr/>
        </p:nvSpPr>
        <p:spPr>
          <a:xfrm>
            <a:off x="1619672" y="5949280"/>
            <a:ext cx="576064" cy="288032"/>
          </a:xfrm>
          <a:prstGeom prst="leftRight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" name="Picture 6" descr="C:\Users\Giulia\Desktop\PhD_dessertation\Immagini_ppt\Cattura2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5589240"/>
            <a:ext cx="1080120" cy="872146"/>
          </a:xfrm>
          <a:prstGeom prst="rect">
            <a:avLst/>
          </a:prstGeom>
          <a:noFill/>
        </p:spPr>
      </p:pic>
      <p:sp>
        <p:nvSpPr>
          <p:cNvPr id="26" name="CasellaDiTesto 25"/>
          <p:cNvSpPr txBox="1"/>
          <p:nvPr/>
        </p:nvSpPr>
        <p:spPr>
          <a:xfrm>
            <a:off x="6372200" y="2420888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>
                <a:solidFill>
                  <a:schemeClr val="accent2">
                    <a:lumMod val="75000"/>
                  </a:schemeClr>
                </a:solidFill>
              </a:rPr>
              <a:t>Red-detuned optical dipole trap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4211960" y="400506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/>
              <a:t>In the lab: </a:t>
            </a:r>
            <a:r>
              <a:rPr lang="it-IT" i="1"/>
              <a:t>forced</a:t>
            </a:r>
            <a:r>
              <a:rPr lang="it-IT"/>
              <a:t> evaporative cooling</a:t>
            </a:r>
            <a:endParaRPr lang="it-IT" b="1" i="1">
              <a:solidFill>
                <a:srgbClr val="0070C0"/>
              </a:solidFill>
            </a:endParaRPr>
          </a:p>
        </p:txBody>
      </p:sp>
      <p:pic>
        <p:nvPicPr>
          <p:cNvPr id="5122" name="Picture 2" descr="C:\Users\Giulia\Desktop\PhD_dessertation\Immagini_ppt\EvapCooling_schem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4456137"/>
            <a:ext cx="4391025" cy="1781175"/>
          </a:xfrm>
          <a:prstGeom prst="rect">
            <a:avLst/>
          </a:prstGeom>
          <a:noFill/>
        </p:spPr>
      </p:pic>
      <p:sp>
        <p:nvSpPr>
          <p:cNvPr id="33" name="CasellaDiTesto 32"/>
          <p:cNvSpPr txBox="1"/>
          <p:nvPr/>
        </p:nvSpPr>
        <p:spPr>
          <a:xfrm>
            <a:off x="7020272" y="6237312"/>
            <a:ext cx="144016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/>
              <a:t>T</a:t>
            </a:r>
            <a:r>
              <a:rPr lang="it-IT" baseline="-25000"/>
              <a:t>min</a:t>
            </a:r>
            <a:r>
              <a:rPr lang="it-IT"/>
              <a:t> </a:t>
            </a:r>
            <a:r>
              <a:rPr lang="it-IT">
                <a:latin typeface="Cambria Math"/>
                <a:ea typeface="Cambria Math"/>
              </a:rPr>
              <a:t>~ 10 nK</a:t>
            </a:r>
            <a:endParaRPr lang="it-IT" i="1"/>
          </a:p>
        </p:txBody>
      </p:sp>
      <p:pic>
        <p:nvPicPr>
          <p:cNvPr id="34" name="Picture 8" descr="C:\Users\Giulia\Desktop\PhD_dessertation\Immagini_ppt\smil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32440" y="6165304"/>
            <a:ext cx="432048" cy="432048"/>
          </a:xfrm>
          <a:prstGeom prst="rect">
            <a:avLst/>
          </a:prstGeom>
          <a:noFill/>
        </p:spPr>
      </p:pic>
      <p:sp>
        <p:nvSpPr>
          <p:cNvPr id="35" name="CasellaDiTesto 34"/>
          <p:cNvSpPr txBox="1"/>
          <p:nvPr/>
        </p:nvSpPr>
        <p:spPr>
          <a:xfrm>
            <a:off x="4860032" y="5445224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/>
              <a:t>Reduce </a:t>
            </a:r>
            <a:r>
              <a:rPr lang="it-IT" sz="1600" i="1"/>
              <a:t>I</a:t>
            </a:r>
            <a:endParaRPr lang="it-IT" sz="1600" b="1" i="1">
              <a:solidFill>
                <a:srgbClr val="0070C0"/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6516216" y="5466710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/>
              <a:t>Reduce </a:t>
            </a:r>
            <a:r>
              <a:rPr lang="it-IT" sz="1600" i="1"/>
              <a:t>I</a:t>
            </a:r>
            <a:endParaRPr lang="it-IT" sz="1600" b="1" i="1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4"/>
          <p:cNvSpPr txBox="1"/>
          <p:nvPr/>
        </p:nvSpPr>
        <p:spPr>
          <a:xfrm>
            <a:off x="0" y="0"/>
            <a:ext cx="9144000" cy="532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>
                <a:latin typeface="+mj-lt"/>
              </a:rPr>
              <a:t>Roton</a:t>
            </a:r>
            <a:r>
              <a:rPr lang="de-DE" sz="2800" b="1" dirty="0">
                <a:latin typeface="+mj-lt"/>
              </a:rPr>
              <a:t> </a:t>
            </a:r>
            <a:r>
              <a:rPr lang="de-DE" sz="2800" b="1" dirty="0" err="1">
                <a:latin typeface="+mj-lt"/>
              </a:rPr>
              <a:t>signature</a:t>
            </a:r>
            <a:r>
              <a:rPr lang="de-DE" sz="2800" b="1" dirty="0">
                <a:latin typeface="+mj-lt"/>
              </a:rPr>
              <a:t> in quasi-</a:t>
            </a:r>
            <a:r>
              <a:rPr lang="de-DE" sz="2800" b="1" dirty="0" err="1">
                <a:latin typeface="+mj-lt"/>
              </a:rPr>
              <a:t>2D</a:t>
            </a:r>
            <a:r>
              <a:rPr lang="de-DE" sz="2800" b="1" dirty="0">
                <a:latin typeface="+mj-lt"/>
              </a:rPr>
              <a:t> VS quasi-</a:t>
            </a:r>
            <a:r>
              <a:rPr lang="de-DE" sz="2800" b="1" dirty="0" err="1">
                <a:latin typeface="+mj-lt"/>
              </a:rPr>
              <a:t>1D</a:t>
            </a:r>
            <a:r>
              <a:rPr lang="de-DE" sz="2800" b="1" dirty="0">
                <a:latin typeface="+mj-lt"/>
              </a:rPr>
              <a:t> </a:t>
            </a:r>
            <a:r>
              <a:rPr lang="de-DE" sz="2800" b="1" dirty="0" err="1">
                <a:latin typeface="+mj-lt"/>
              </a:rPr>
              <a:t>systems</a:t>
            </a:r>
            <a:endParaRPr lang="it-IT" sz="2800" b="1" baseline="300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" name="Connettore 1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pieren 2"/>
          <p:cNvGrpSpPr/>
          <p:nvPr/>
        </p:nvGrpSpPr>
        <p:grpSpPr>
          <a:xfrm>
            <a:off x="611560" y="980728"/>
            <a:ext cx="3096344" cy="1080120"/>
            <a:chOff x="3951685" y="3748275"/>
            <a:chExt cx="3035333" cy="1410971"/>
          </a:xfrm>
        </p:grpSpPr>
        <p:sp>
          <p:nvSpPr>
            <p:cNvPr id="11" name="Rechteck 1"/>
            <p:cNvSpPr/>
            <p:nvPr/>
          </p:nvSpPr>
          <p:spPr>
            <a:xfrm>
              <a:off x="3951685" y="3748275"/>
              <a:ext cx="430534" cy="349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21"/>
            <p:cNvSpPr/>
            <p:nvPr/>
          </p:nvSpPr>
          <p:spPr>
            <a:xfrm>
              <a:off x="4066907" y="4899803"/>
              <a:ext cx="430534" cy="259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22"/>
            <p:cNvSpPr/>
            <p:nvPr/>
          </p:nvSpPr>
          <p:spPr>
            <a:xfrm>
              <a:off x="6556484" y="4795637"/>
              <a:ext cx="430534" cy="3636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85813"/>
            <a:ext cx="2879465" cy="109582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0849" y="826399"/>
            <a:ext cx="3798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0070C0"/>
                </a:solidFill>
              </a:rPr>
              <a:t>Quasi-</a:t>
            </a:r>
            <a:r>
              <a:rPr lang="de-DE" sz="2000" b="1" dirty="0" err="1">
                <a:solidFill>
                  <a:srgbClr val="0070C0"/>
                </a:solidFill>
              </a:rPr>
              <a:t>2D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i="1" dirty="0" err="1">
                <a:solidFill>
                  <a:srgbClr val="0070C0"/>
                </a:solidFill>
              </a:rPr>
              <a:t>pancake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dirty="0" err="1">
                <a:solidFill>
                  <a:srgbClr val="0070C0"/>
                </a:solidFill>
              </a:rPr>
              <a:t>geometry</a:t>
            </a:r>
            <a:endParaRPr lang="de-DE" sz="20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37793" y="826399"/>
            <a:ext cx="3798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0070C0"/>
                </a:solidFill>
              </a:rPr>
              <a:t>Quasi-</a:t>
            </a:r>
            <a:r>
              <a:rPr lang="de-DE" sz="2000" b="1" dirty="0" err="1">
                <a:solidFill>
                  <a:srgbClr val="0070C0"/>
                </a:solidFill>
              </a:rPr>
              <a:t>1D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i="1" dirty="0" err="1">
                <a:solidFill>
                  <a:srgbClr val="0070C0"/>
                </a:solidFill>
              </a:rPr>
              <a:t>cigar-shaped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dirty="0" err="1">
                <a:solidFill>
                  <a:srgbClr val="0070C0"/>
                </a:solidFill>
              </a:rPr>
              <a:t>geometry</a:t>
            </a:r>
            <a:endParaRPr lang="de-DE" sz="2000" b="1" dirty="0">
              <a:solidFill>
                <a:srgbClr val="0070C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90122"/>
            <a:ext cx="2752546" cy="8747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484" y="1457734"/>
            <a:ext cx="1018878" cy="1007619"/>
          </a:xfrm>
          <a:prstGeom prst="rect">
            <a:avLst/>
          </a:prstGeom>
        </p:spPr>
      </p:pic>
      <p:sp>
        <p:nvSpPr>
          <p:cNvPr id="21" name="Freccia in giù 19"/>
          <p:cNvSpPr/>
          <p:nvPr/>
        </p:nvSpPr>
        <p:spPr>
          <a:xfrm>
            <a:off x="2000175" y="2849187"/>
            <a:ext cx="219771" cy="291781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ccia in giù 19"/>
          <p:cNvSpPr/>
          <p:nvPr/>
        </p:nvSpPr>
        <p:spPr>
          <a:xfrm>
            <a:off x="6298318" y="2849187"/>
            <a:ext cx="219771" cy="291781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490" y="4005064"/>
            <a:ext cx="2822878" cy="26302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80" y="4011959"/>
            <a:ext cx="2914332" cy="265740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10848" y="3237633"/>
            <a:ext cx="3798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Roton</a:t>
            </a:r>
            <a:r>
              <a:rPr lang="de-DE" dirty="0"/>
              <a:t> in-plane </a:t>
            </a:r>
            <a:r>
              <a:rPr lang="de-DE" dirty="0" err="1"/>
              <a:t>momentum</a:t>
            </a:r>
            <a:r>
              <a:rPr lang="de-DE" dirty="0"/>
              <a:t> </a:t>
            </a:r>
            <a:r>
              <a:rPr lang="de-DE" dirty="0" err="1"/>
              <a:t>distribution</a:t>
            </a:r>
            <a:r>
              <a:rPr lang="de-DE" dirty="0"/>
              <a:t> </a:t>
            </a:r>
            <a:r>
              <a:rPr lang="de-DE" dirty="0" err="1"/>
              <a:t>shows</a:t>
            </a:r>
            <a:r>
              <a:rPr lang="de-DE" dirty="0"/>
              <a:t> a </a:t>
            </a:r>
            <a:r>
              <a:rPr lang="de-DE" b="1" dirty="0">
                <a:solidFill>
                  <a:srgbClr val="FF0000"/>
                </a:solidFill>
              </a:rPr>
              <a:t>ring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08991" y="3259182"/>
            <a:ext cx="3798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Roton</a:t>
            </a:r>
            <a:r>
              <a:rPr lang="de-DE" dirty="0"/>
              <a:t> in-plane </a:t>
            </a:r>
            <a:r>
              <a:rPr lang="de-DE" dirty="0" err="1"/>
              <a:t>momentum</a:t>
            </a:r>
            <a:r>
              <a:rPr lang="de-DE" dirty="0"/>
              <a:t> </a:t>
            </a:r>
            <a:r>
              <a:rPr lang="de-DE" dirty="0" err="1"/>
              <a:t>distribution</a:t>
            </a:r>
            <a:r>
              <a:rPr lang="de-DE" dirty="0"/>
              <a:t> </a:t>
            </a:r>
            <a:r>
              <a:rPr lang="de-DE" dirty="0" err="1"/>
              <a:t>shows</a:t>
            </a:r>
            <a:r>
              <a:rPr lang="de-DE" dirty="0"/>
              <a:t> </a:t>
            </a:r>
            <a:r>
              <a:rPr lang="de-DE" b="1" dirty="0" err="1">
                <a:solidFill>
                  <a:srgbClr val="FF0000"/>
                </a:solidFill>
              </a:rPr>
              <a:t>two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peaks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61896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4"/>
          <p:cNvSpPr txBox="1"/>
          <p:nvPr/>
        </p:nvSpPr>
        <p:spPr>
          <a:xfrm>
            <a:off x="0" y="0"/>
            <a:ext cx="9144000" cy="532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>
                <a:latin typeface="+mj-lt"/>
              </a:rPr>
              <a:t>Roton</a:t>
            </a:r>
            <a:r>
              <a:rPr lang="de-DE" sz="2800" b="1" dirty="0">
                <a:latin typeface="+mj-lt"/>
              </a:rPr>
              <a:t> </a:t>
            </a:r>
            <a:r>
              <a:rPr lang="de-DE" sz="2800" b="1" dirty="0" err="1">
                <a:latin typeface="+mj-lt"/>
              </a:rPr>
              <a:t>signature</a:t>
            </a:r>
            <a:r>
              <a:rPr lang="de-DE" sz="2800" b="1" dirty="0">
                <a:latin typeface="+mj-lt"/>
              </a:rPr>
              <a:t> in quasi-</a:t>
            </a:r>
            <a:r>
              <a:rPr lang="de-DE" sz="2800" b="1" dirty="0" err="1">
                <a:latin typeface="+mj-lt"/>
              </a:rPr>
              <a:t>2D</a:t>
            </a:r>
            <a:r>
              <a:rPr lang="de-DE" sz="2800" b="1" dirty="0">
                <a:latin typeface="+mj-lt"/>
              </a:rPr>
              <a:t> VS quasi-</a:t>
            </a:r>
            <a:r>
              <a:rPr lang="de-DE" sz="2800" b="1" dirty="0" err="1">
                <a:latin typeface="+mj-lt"/>
              </a:rPr>
              <a:t>1D</a:t>
            </a:r>
            <a:r>
              <a:rPr lang="de-DE" sz="2800" b="1" dirty="0">
                <a:latin typeface="+mj-lt"/>
              </a:rPr>
              <a:t> </a:t>
            </a:r>
            <a:r>
              <a:rPr lang="de-DE" sz="2800" b="1" dirty="0" err="1">
                <a:latin typeface="+mj-lt"/>
              </a:rPr>
              <a:t>systems</a:t>
            </a:r>
            <a:endParaRPr lang="it-IT" sz="2800" b="1" baseline="300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" name="Connettore 1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pieren 2"/>
          <p:cNvGrpSpPr/>
          <p:nvPr/>
        </p:nvGrpSpPr>
        <p:grpSpPr>
          <a:xfrm>
            <a:off x="611560" y="980728"/>
            <a:ext cx="3096344" cy="1080120"/>
            <a:chOff x="3951685" y="3748275"/>
            <a:chExt cx="3035333" cy="1410971"/>
          </a:xfrm>
        </p:grpSpPr>
        <p:sp>
          <p:nvSpPr>
            <p:cNvPr id="11" name="Rechteck 1"/>
            <p:cNvSpPr/>
            <p:nvPr/>
          </p:nvSpPr>
          <p:spPr>
            <a:xfrm>
              <a:off x="3951685" y="3748275"/>
              <a:ext cx="430534" cy="349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21"/>
            <p:cNvSpPr/>
            <p:nvPr/>
          </p:nvSpPr>
          <p:spPr>
            <a:xfrm>
              <a:off x="4066907" y="4899803"/>
              <a:ext cx="430534" cy="259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22"/>
            <p:cNvSpPr/>
            <p:nvPr/>
          </p:nvSpPr>
          <p:spPr>
            <a:xfrm>
              <a:off x="6556484" y="4795637"/>
              <a:ext cx="430534" cy="3636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85813"/>
            <a:ext cx="2879465" cy="109582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0849" y="826399"/>
            <a:ext cx="3798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0070C0"/>
                </a:solidFill>
              </a:rPr>
              <a:t>Quasi-</a:t>
            </a:r>
            <a:r>
              <a:rPr lang="de-DE" sz="2000" b="1" dirty="0" err="1">
                <a:solidFill>
                  <a:srgbClr val="0070C0"/>
                </a:solidFill>
              </a:rPr>
              <a:t>2D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i="1" dirty="0" err="1">
                <a:solidFill>
                  <a:srgbClr val="0070C0"/>
                </a:solidFill>
              </a:rPr>
              <a:t>pancake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dirty="0" err="1">
                <a:solidFill>
                  <a:srgbClr val="0070C0"/>
                </a:solidFill>
              </a:rPr>
              <a:t>geometry</a:t>
            </a:r>
            <a:endParaRPr lang="de-DE" sz="20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37793" y="826399"/>
            <a:ext cx="3798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0070C0"/>
                </a:solidFill>
              </a:rPr>
              <a:t>Quasi-</a:t>
            </a:r>
            <a:r>
              <a:rPr lang="de-DE" sz="2000" b="1" dirty="0" err="1">
                <a:solidFill>
                  <a:srgbClr val="0070C0"/>
                </a:solidFill>
              </a:rPr>
              <a:t>1D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i="1" dirty="0" err="1">
                <a:solidFill>
                  <a:srgbClr val="0070C0"/>
                </a:solidFill>
              </a:rPr>
              <a:t>cigar-shaped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dirty="0" err="1">
                <a:solidFill>
                  <a:srgbClr val="0070C0"/>
                </a:solidFill>
              </a:rPr>
              <a:t>geometry</a:t>
            </a:r>
            <a:endParaRPr lang="de-DE" sz="2000" b="1" dirty="0">
              <a:solidFill>
                <a:srgbClr val="0070C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90122"/>
            <a:ext cx="2752546" cy="8747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484" y="1457734"/>
            <a:ext cx="1018878" cy="1007619"/>
          </a:xfrm>
          <a:prstGeom prst="rect">
            <a:avLst/>
          </a:prstGeom>
        </p:spPr>
      </p:pic>
      <p:sp>
        <p:nvSpPr>
          <p:cNvPr id="21" name="Freccia in giù 19"/>
          <p:cNvSpPr/>
          <p:nvPr/>
        </p:nvSpPr>
        <p:spPr>
          <a:xfrm>
            <a:off x="2000175" y="2849187"/>
            <a:ext cx="219771" cy="291781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ccia in giù 19"/>
          <p:cNvSpPr/>
          <p:nvPr/>
        </p:nvSpPr>
        <p:spPr>
          <a:xfrm>
            <a:off x="6298318" y="2849187"/>
            <a:ext cx="219771" cy="291781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490" y="4005064"/>
            <a:ext cx="2822878" cy="26302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80" y="4011959"/>
            <a:ext cx="2914332" cy="265740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10848" y="3237633"/>
            <a:ext cx="3798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Roton</a:t>
            </a:r>
            <a:r>
              <a:rPr lang="de-DE" dirty="0"/>
              <a:t> in-plane </a:t>
            </a:r>
            <a:r>
              <a:rPr lang="de-DE" dirty="0" err="1"/>
              <a:t>momentum</a:t>
            </a:r>
            <a:r>
              <a:rPr lang="de-DE" dirty="0"/>
              <a:t> </a:t>
            </a:r>
            <a:r>
              <a:rPr lang="de-DE" dirty="0" err="1"/>
              <a:t>distribution</a:t>
            </a:r>
            <a:r>
              <a:rPr lang="de-DE" dirty="0"/>
              <a:t> </a:t>
            </a:r>
            <a:r>
              <a:rPr lang="de-DE" dirty="0" err="1"/>
              <a:t>shows</a:t>
            </a:r>
            <a:r>
              <a:rPr lang="de-DE" dirty="0"/>
              <a:t> a </a:t>
            </a:r>
            <a:r>
              <a:rPr lang="de-DE" b="1" dirty="0">
                <a:solidFill>
                  <a:srgbClr val="FF0000"/>
                </a:solidFill>
              </a:rPr>
              <a:t>ring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08991" y="3259182"/>
            <a:ext cx="3798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Roton</a:t>
            </a:r>
            <a:r>
              <a:rPr lang="de-DE" dirty="0"/>
              <a:t> in-plane </a:t>
            </a:r>
            <a:r>
              <a:rPr lang="de-DE" dirty="0" err="1"/>
              <a:t>momentum</a:t>
            </a:r>
            <a:r>
              <a:rPr lang="de-DE" dirty="0"/>
              <a:t> </a:t>
            </a:r>
            <a:r>
              <a:rPr lang="de-DE" dirty="0" err="1"/>
              <a:t>distribution</a:t>
            </a:r>
            <a:r>
              <a:rPr lang="de-DE" dirty="0"/>
              <a:t> </a:t>
            </a:r>
            <a:r>
              <a:rPr lang="de-DE" dirty="0" err="1"/>
              <a:t>shows</a:t>
            </a:r>
            <a:r>
              <a:rPr lang="de-DE" dirty="0"/>
              <a:t> </a:t>
            </a:r>
            <a:r>
              <a:rPr lang="de-DE" b="1" dirty="0" err="1">
                <a:solidFill>
                  <a:srgbClr val="FF0000"/>
                </a:solidFill>
              </a:rPr>
              <a:t>two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peaks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317490">
            <a:off x="4854243" y="5753520"/>
            <a:ext cx="3163852" cy="369332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Enhanced experimental </a:t>
            </a:r>
            <a:r>
              <a:rPr lang="de-DE" dirty="0" err="1"/>
              <a:t>signal</a:t>
            </a:r>
            <a:r>
              <a:rPr lang="de-DE" dirty="0"/>
              <a:t>!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949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1 1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/>
              <a:t>Superfluid</a:t>
            </a:r>
            <a:r>
              <a:rPr lang="it-IT" sz="2800" b="1" dirty="0"/>
              <a:t> </a:t>
            </a:r>
            <a:r>
              <a:rPr lang="it-IT" sz="2800" b="1" baseline="30000" dirty="0"/>
              <a:t>4</a:t>
            </a:r>
            <a:r>
              <a:rPr lang="it-IT" sz="2800" b="1" dirty="0"/>
              <a:t>He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79512" y="764704"/>
            <a:ext cx="8784976" cy="707886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000"/>
              <a:t>Special property of Helium (He): when it is cooled down to arbitrarly low temperatures, He remains liquid instead of solidifying, for sufficiently low pressure!</a:t>
            </a:r>
          </a:p>
        </p:txBody>
      </p:sp>
      <p:pic>
        <p:nvPicPr>
          <p:cNvPr id="5" name="Picture 3" descr="C:\Users\Giulia\Desktop\PhD_dessertation\Immagini_ppt\figs_pdheli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4680520" cy="3185354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1331640" y="1804754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/>
              <a:t>Phase</a:t>
            </a:r>
            <a:r>
              <a:rPr lang="it-IT" sz="2000" dirty="0"/>
              <a:t> </a:t>
            </a:r>
            <a:r>
              <a:rPr lang="it-IT" sz="2000" dirty="0" err="1"/>
              <a:t>diagram</a:t>
            </a:r>
            <a:r>
              <a:rPr lang="it-IT" sz="2000" dirty="0"/>
              <a:t> of </a:t>
            </a:r>
            <a:r>
              <a:rPr lang="it-IT" sz="2000" baseline="30000" dirty="0"/>
              <a:t>4</a:t>
            </a:r>
            <a:r>
              <a:rPr lang="it-IT" sz="2000" dirty="0"/>
              <a:t>He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115616" y="5106670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/>
              <a:t>0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899592" y="494116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/>
              <a:t>0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3851920" y="4284385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/>
              <a:t>Critical point</a:t>
            </a:r>
          </a:p>
        </p:txBody>
      </p:sp>
      <p:sp>
        <p:nvSpPr>
          <p:cNvPr id="18" name="Ovale 17"/>
          <p:cNvSpPr/>
          <p:nvPr/>
        </p:nvSpPr>
        <p:spPr>
          <a:xfrm>
            <a:off x="1043608" y="3789040"/>
            <a:ext cx="1080120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in giù 19"/>
          <p:cNvSpPr/>
          <p:nvPr/>
        </p:nvSpPr>
        <p:spPr>
          <a:xfrm>
            <a:off x="6948264" y="2924944"/>
            <a:ext cx="360040" cy="288032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/>
          <p:cNvSpPr txBox="1"/>
          <p:nvPr/>
        </p:nvSpPr>
        <p:spPr>
          <a:xfrm>
            <a:off x="5364088" y="3329697"/>
            <a:ext cx="3672408" cy="1323439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000"/>
              <a:t>He II is named</a:t>
            </a:r>
            <a:r>
              <a:rPr lang="it-IT" sz="2000" b="1">
                <a:solidFill>
                  <a:srgbClr val="FF0000"/>
                </a:solidFill>
              </a:rPr>
              <a:t> </a:t>
            </a:r>
            <a:r>
              <a:rPr lang="it-IT" sz="2000" b="1" i="1">
                <a:solidFill>
                  <a:srgbClr val="FF0000"/>
                </a:solidFill>
              </a:rPr>
              <a:t>superfluid</a:t>
            </a:r>
            <a:r>
              <a:rPr lang="it-IT" sz="2000" b="1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it-IT" sz="2000"/>
              <a:t>by Kapitza, in connection to electronic superconductivity </a:t>
            </a:r>
          </a:p>
          <a:p>
            <a:pPr algn="ctr"/>
            <a:r>
              <a:rPr lang="it-IT" sz="2000"/>
              <a:t>in metals</a:t>
            </a:r>
            <a:endParaRPr lang="it-IT" sz="2000" b="1"/>
          </a:p>
        </p:txBody>
      </p:sp>
      <p:sp>
        <p:nvSpPr>
          <p:cNvPr id="23" name="CasellaDiTesto 22"/>
          <p:cNvSpPr txBox="1"/>
          <p:nvPr/>
        </p:nvSpPr>
        <p:spPr>
          <a:xfrm>
            <a:off x="683568" y="3347700"/>
            <a:ext cx="122413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err="1">
                <a:solidFill>
                  <a:srgbClr val="0070C0"/>
                </a:solidFill>
                <a:ea typeface="Cambria Math"/>
              </a:rPr>
              <a:t>Superfluid</a:t>
            </a:r>
            <a:endParaRPr lang="it-IT" b="1" i="1" dirty="0">
              <a:solidFill>
                <a:srgbClr val="0070C0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267744" y="4005064"/>
            <a:ext cx="172819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err="1">
                <a:solidFill>
                  <a:srgbClr val="0070C0"/>
                </a:solidFill>
                <a:ea typeface="Cambria Math"/>
              </a:rPr>
              <a:t>Normal</a:t>
            </a:r>
            <a:r>
              <a:rPr lang="it-IT" b="1" i="1" dirty="0">
                <a:solidFill>
                  <a:srgbClr val="0070C0"/>
                </a:solidFill>
                <a:ea typeface="Cambria Math"/>
              </a:rPr>
              <a:t> </a:t>
            </a:r>
            <a:r>
              <a:rPr lang="it-IT" b="1" i="1" dirty="0" err="1">
                <a:solidFill>
                  <a:srgbClr val="0070C0"/>
                </a:solidFill>
                <a:ea typeface="Cambria Math"/>
              </a:rPr>
              <a:t>fluid</a:t>
            </a:r>
            <a:endParaRPr lang="it-IT" b="1" i="1" dirty="0">
              <a:solidFill>
                <a:srgbClr val="0070C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4751512" y="1844824"/>
            <a:ext cx="439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>
                <a:solidFill>
                  <a:srgbClr val="FF0000"/>
                </a:solidFill>
              </a:rPr>
              <a:t>1938, Kapitza (and Allen &amp; Misener):</a:t>
            </a:r>
          </a:p>
          <a:p>
            <a:pPr algn="ctr"/>
            <a:r>
              <a:rPr lang="it-IT" sz="2000"/>
              <a:t>Experiments on liquid </a:t>
            </a:r>
            <a:r>
              <a:rPr lang="it-IT" sz="2000" b="1"/>
              <a:t>helium II</a:t>
            </a:r>
            <a:r>
              <a:rPr lang="it-IT" sz="2000"/>
              <a:t> </a:t>
            </a:r>
          </a:p>
          <a:p>
            <a:pPr algn="ctr"/>
            <a:r>
              <a:rPr lang="it-IT" sz="2000"/>
              <a:t>reveal its </a:t>
            </a:r>
            <a:r>
              <a:rPr lang="it-IT" sz="2000" b="1"/>
              <a:t>extremely low viscosity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4"/>
          <p:cNvSpPr txBox="1"/>
          <p:nvPr/>
        </p:nvSpPr>
        <p:spPr>
          <a:xfrm>
            <a:off x="0" y="0"/>
            <a:ext cx="9144000" cy="532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+mj-lt"/>
              </a:rPr>
              <a:t>Mapping in-trap </a:t>
            </a:r>
            <a:r>
              <a:rPr lang="de-DE" sz="2800" b="1" dirty="0" err="1">
                <a:latin typeface="+mj-lt"/>
              </a:rPr>
              <a:t>momentum</a:t>
            </a:r>
            <a:r>
              <a:rPr lang="de-DE" sz="2800" b="1" dirty="0">
                <a:latin typeface="+mj-lt"/>
              </a:rPr>
              <a:t> </a:t>
            </a:r>
            <a:r>
              <a:rPr lang="de-DE" sz="2800" b="1" dirty="0" err="1">
                <a:latin typeface="+mj-lt"/>
              </a:rPr>
              <a:t>distribution</a:t>
            </a:r>
            <a:endParaRPr lang="it-IT" sz="2800" b="1" baseline="300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" name="Connettore 1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79512" y="724634"/>
            <a:ext cx="3870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0070C0"/>
                </a:solidFill>
              </a:rPr>
              <a:t>Time-</a:t>
            </a:r>
            <a:r>
              <a:rPr lang="de-DE" sz="2000" b="1" dirty="0" err="1">
                <a:solidFill>
                  <a:srgbClr val="0070C0"/>
                </a:solidFill>
              </a:rPr>
              <a:t>of</a:t>
            </a:r>
            <a:r>
              <a:rPr lang="de-DE" sz="2000" b="1" dirty="0">
                <a:solidFill>
                  <a:srgbClr val="0070C0"/>
                </a:solidFill>
              </a:rPr>
              <a:t>-</a:t>
            </a:r>
            <a:r>
              <a:rPr lang="de-DE" sz="2000" b="1" dirty="0" err="1">
                <a:solidFill>
                  <a:srgbClr val="0070C0"/>
                </a:solidFill>
              </a:rPr>
              <a:t>flight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dirty="0" err="1">
                <a:solidFill>
                  <a:srgbClr val="0070C0"/>
                </a:solidFill>
              </a:rPr>
              <a:t>imaging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dirty="0" err="1">
                <a:solidFill>
                  <a:srgbClr val="0070C0"/>
                </a:solidFill>
              </a:rPr>
              <a:t>along</a:t>
            </a:r>
            <a:r>
              <a:rPr lang="de-DE" sz="2000" b="1" dirty="0">
                <a:solidFill>
                  <a:srgbClr val="0070C0"/>
                </a:solidFill>
              </a:rPr>
              <a:t> z-</a:t>
            </a:r>
            <a:r>
              <a:rPr lang="de-DE" sz="2000" b="1" dirty="0" err="1">
                <a:solidFill>
                  <a:srgbClr val="0070C0"/>
                </a:solidFill>
              </a:rPr>
              <a:t>axis</a:t>
            </a:r>
            <a:r>
              <a:rPr lang="de-DE" sz="2000" b="1" dirty="0">
                <a:solidFill>
                  <a:srgbClr val="0070C0"/>
                </a:solidFill>
              </a:rPr>
              <a:t>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82880" y="1613992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Probe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spatial</a:t>
            </a:r>
            <a:r>
              <a:rPr lang="de-DE" dirty="0"/>
              <a:t> </a:t>
            </a:r>
            <a:r>
              <a:rPr lang="de-DE" dirty="0" err="1"/>
              <a:t>density</a:t>
            </a:r>
            <a:r>
              <a:rPr lang="de-DE" dirty="0"/>
              <a:t> </a:t>
            </a:r>
            <a:r>
              <a:rPr lang="de-DE" dirty="0" err="1"/>
              <a:t>distribution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i="1" dirty="0"/>
              <a:t>(</a:t>
            </a:r>
            <a:r>
              <a:rPr lang="de-DE" i="1" dirty="0" err="1"/>
              <a:t>x,y</a:t>
            </a:r>
            <a:r>
              <a:rPr lang="de-DE" i="1" dirty="0"/>
              <a:t>)</a:t>
            </a:r>
            <a:r>
              <a:rPr lang="de-DE" dirty="0"/>
              <a:t> plane</a:t>
            </a:r>
            <a:endParaRPr lang="de-DE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82880" y="3140968"/>
                <a:ext cx="158417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𝑇𝑂𝐹</m:t>
                          </m:r>
                        </m:sub>
                      </m:sSub>
                      <m:r>
                        <a:rPr lang="de-DE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𝑚𝑠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880" y="3140968"/>
                <a:ext cx="1584176" cy="276999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004048" y="3094801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31052" y="2092352"/>
                <a:ext cx="2448272" cy="3025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𝑇𝑂𝐹</m:t>
                              </m:r>
                            </m:sub>
                          </m:sSub>
                        </m:sub>
                      </m:sSub>
                      <m:r>
                        <a:rPr lang="de-DE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𝑇𝑂𝐹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𝑇𝑂𝐹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𝑇𝑂𝐹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1052" y="2092352"/>
                <a:ext cx="2448272" cy="302519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r="-498" b="-24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440730" y="3094801"/>
            <a:ext cx="345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In-trap</a:t>
            </a:r>
            <a:r>
              <a:rPr lang="de-DE" dirty="0"/>
              <a:t> </a:t>
            </a:r>
            <a:r>
              <a:rPr lang="de-DE" dirty="0" err="1"/>
              <a:t>spatial</a:t>
            </a:r>
            <a:r>
              <a:rPr lang="de-DE" dirty="0"/>
              <a:t> </a:t>
            </a:r>
            <a:r>
              <a:rPr lang="de-DE" dirty="0" err="1"/>
              <a:t>density</a:t>
            </a:r>
            <a:r>
              <a:rPr lang="de-DE" dirty="0"/>
              <a:t> </a:t>
            </a:r>
            <a:r>
              <a:rPr lang="de-DE" dirty="0" err="1"/>
              <a:t>distribution</a:t>
            </a:r>
            <a:r>
              <a:rPr lang="de-DE" dirty="0"/>
              <a:t> </a:t>
            </a:r>
            <a:endParaRPr lang="de-DE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00036" y="4122273"/>
                <a:ext cx="158417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𝑇𝑂𝐹</m:t>
                          </m:r>
                        </m:sub>
                      </m:sSub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36" y="4122273"/>
                <a:ext cx="1584176" cy="276999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691680" y="407610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984212" y="4026991"/>
                <a:ext cx="6759751" cy="42101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𝑇𝑂𝐹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𝑇𝑂𝐹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𝑇𝑂𝐹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𝑇𝑂𝐹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(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𝑇𝑂𝐹</m:t>
                            </m:r>
                          </m:sub>
                        </m:sSub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de-DE" dirty="0"/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𝑇𝑂𝐹</m:t>
                            </m:r>
                          </m:sub>
                        </m:sSub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de-DE" b="0" i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𝑇𝑂𝐹</m:t>
                        </m:r>
                      </m:sub>
                    </m:sSub>
                    <m:r>
                      <a:rPr lang="de-DE" b="0" i="0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 </m:t>
                    </m:r>
                    <m:acc>
                      <m:accPr>
                        <m:chr m:val="̃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212" y="4026991"/>
                <a:ext cx="6759751" cy="421013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t="-2899" b="-188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7452320" y="4026990"/>
            <a:ext cx="1008112" cy="41844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C:\Users\Giulia\Desktop\PhD_dessertation\Immagini_ppt\Imaging_setup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215991"/>
            <a:ext cx="3135996" cy="27170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618976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4"/>
              <p:cNvSpPr txBox="1"/>
              <p:nvPr/>
            </p:nvSpPr>
            <p:spPr>
              <a:xfrm>
                <a:off x="0" y="0"/>
                <a:ext cx="9144000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800" b="1" dirty="0" err="1">
                    <a:latin typeface="+mj-lt"/>
                  </a:rPr>
                  <a:t>Increasing</a:t>
                </a:r>
                <a:r>
                  <a:rPr lang="de-DE" sz="2800" b="1" dirty="0">
                    <a:latin typeface="+mj-lt"/>
                  </a:rPr>
                  <a:t> </a:t>
                </a:r>
                <a:r>
                  <a:rPr lang="de-DE" sz="2800" b="1" dirty="0" err="1">
                    <a:latin typeface="+mj-lt"/>
                  </a:rPr>
                  <a:t>roton</a:t>
                </a:r>
                <a:r>
                  <a:rPr lang="de-DE" sz="2800" b="1" dirty="0">
                    <a:latin typeface="+mj-lt"/>
                  </a:rPr>
                  <a:t> </a:t>
                </a:r>
                <a:r>
                  <a:rPr lang="de-DE" sz="2800" b="1" dirty="0" err="1">
                    <a:latin typeface="+mj-lt"/>
                  </a:rPr>
                  <a:t>population</a:t>
                </a:r>
                <a:r>
                  <a:rPr lang="de-DE" sz="2800" b="1" dirty="0">
                    <a:latin typeface="+mj-lt"/>
                  </a:rPr>
                  <a:t> </a:t>
                </a:r>
                <a:r>
                  <a:rPr lang="de-DE" sz="2800" b="1" dirty="0" err="1">
                    <a:latin typeface="+mj-lt"/>
                  </a:rPr>
                  <a:t>with</a:t>
                </a:r>
                <a:r>
                  <a:rPr lang="de-DE" sz="2800" b="1" dirty="0">
                    <a:latin typeface="+mj-lt"/>
                  </a:rPr>
                  <a:t> </a:t>
                </a:r>
                <a:r>
                  <a:rPr lang="de-DE" sz="2800" b="1" dirty="0" err="1">
                    <a:latin typeface="+mj-lt"/>
                  </a:rPr>
                  <a:t>decreasing</a:t>
                </a:r>
                <a:r>
                  <a:rPr lang="de-DE" sz="28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de-DE" sz="2800" b="1" i="1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de-DE" sz="2800" b="1" dirty="0">
                    <a:latin typeface="+mj-lt"/>
                  </a:rPr>
                  <a:t>  </a:t>
                </a:r>
                <a:endParaRPr lang="it-IT" sz="2800" b="1" baseline="30000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532966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1333" t="-10345" b="-3103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nettore 1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24744"/>
            <a:ext cx="3240360" cy="23926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724634"/>
                <a:ext cx="9144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000" dirty="0"/>
                  <a:t>The </a:t>
                </a:r>
                <a:r>
                  <a:rPr lang="de-DE" sz="2000" dirty="0" err="1"/>
                  <a:t>roton</a:t>
                </a:r>
                <a:r>
                  <a:rPr lang="de-DE" sz="2000" dirty="0"/>
                  <a:t> </a:t>
                </a:r>
                <a:r>
                  <a:rPr lang="de-DE" sz="2000" dirty="0" err="1"/>
                  <a:t>gap</a:t>
                </a:r>
                <a:r>
                  <a:rPr lang="de-DE" sz="2000" dirty="0"/>
                  <a:t> </a:t>
                </a:r>
                <a:r>
                  <a:rPr lang="de-DE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𝛥 </a:t>
                </a:r>
                <a:r>
                  <a:rPr lang="de-DE" sz="2000" dirty="0" err="1"/>
                  <a:t>decreases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if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sz="2000" b="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de-DE" sz="2000" dirty="0"/>
                  <a:t> </a:t>
                </a:r>
                <a:r>
                  <a:rPr lang="de-DE" sz="2000" dirty="0" err="1"/>
                  <a:t>is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lowered</a:t>
                </a:r>
                <a:r>
                  <a:rPr lang="de-DE" sz="2000" dirty="0"/>
                  <a:t>  </a:t>
                </a:r>
                <a:endParaRPr lang="de-DE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24634"/>
                <a:ext cx="9144000" cy="400110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t="-12121" b="-2575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17032"/>
            <a:ext cx="3600400" cy="3000334"/>
          </a:xfrm>
          <a:prstGeom prst="rect">
            <a:avLst/>
          </a:prstGeom>
        </p:spPr>
      </p:pic>
      <p:grpSp>
        <p:nvGrpSpPr>
          <p:cNvPr id="12" name="Gruppieren 18"/>
          <p:cNvGrpSpPr/>
          <p:nvPr/>
        </p:nvGrpSpPr>
        <p:grpSpPr>
          <a:xfrm>
            <a:off x="4499992" y="4456281"/>
            <a:ext cx="4001994" cy="2285087"/>
            <a:chOff x="7228738" y="7971581"/>
            <a:chExt cx="3991425" cy="2226454"/>
          </a:xfrm>
        </p:grpSpPr>
        <p:grpSp>
          <p:nvGrpSpPr>
            <p:cNvPr id="13" name="Gruppieren 20"/>
            <p:cNvGrpSpPr/>
            <p:nvPr/>
          </p:nvGrpSpPr>
          <p:grpSpPr>
            <a:xfrm>
              <a:off x="7228738" y="7971581"/>
              <a:ext cx="3991425" cy="2226454"/>
              <a:chOff x="7228738" y="7971581"/>
              <a:chExt cx="3991425" cy="2226454"/>
            </a:xfrm>
          </p:grpSpPr>
          <p:pic>
            <p:nvPicPr>
              <p:cNvPr id="16" name="Grafik 22"/>
              <p:cNvPicPr>
                <a:picLocks noChangeAspect="1"/>
              </p:cNvPicPr>
              <p:nvPr/>
            </p:nvPicPr>
            <p:blipFill rotWithShape="1">
              <a:blip r:embed="rId6" cstate="print"/>
              <a:srcRect l="38796" t="31778" r="15556" b="27482"/>
              <a:stretch/>
            </p:blipFill>
            <p:spPr>
              <a:xfrm>
                <a:off x="7228738" y="7971581"/>
                <a:ext cx="3991425" cy="2226454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feld 25"/>
                  <p:cNvSpPr txBox="1"/>
                  <p:nvPr/>
                </p:nvSpPr>
                <p:spPr>
                  <a:xfrm>
                    <a:off x="9224451" y="8455061"/>
                    <a:ext cx="1869079" cy="62974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de-DE" dirty="0">
                        <a:solidFill>
                          <a:srgbClr val="FF0000"/>
                        </a:solidFill>
                      </a:rPr>
                      <a:t>Critical </a:t>
                    </a:r>
                    <a:r>
                      <a:rPr lang="de-DE" dirty="0" err="1">
                        <a:solidFill>
                          <a:srgbClr val="FF0000"/>
                        </a:solidFill>
                      </a:rPr>
                      <a:t>scattering</a:t>
                    </a:r>
                    <a:r>
                      <a:rPr lang="de-DE" dirty="0">
                        <a:solidFill>
                          <a:srgbClr val="FF0000"/>
                        </a:solidFill>
                      </a:rPr>
                      <a:t> </a:t>
                    </a:r>
                    <a:r>
                      <a:rPr lang="de-DE" dirty="0" err="1">
                        <a:solidFill>
                          <a:srgbClr val="FF0000"/>
                        </a:solidFill>
                      </a:rPr>
                      <a:t>length</a:t>
                    </a:r>
                    <a14:m>
                      <m:oMath xmlns:m="http://schemas.openxmlformats.org/officeDocument/2006/math">
                        <m:r>
                          <a:rPr lang="de-DE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a14:m>
                    <a:r>
                      <a:rPr lang="de-DE" dirty="0">
                        <a:solidFill>
                          <a:srgbClr val="FF0000"/>
                        </a:solidFill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17" name="Textfeld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24451" y="8455061"/>
                    <a:ext cx="1869079" cy="629747"/>
                  </a:xfrm>
                  <a:prstGeom prst="rect">
                    <a:avLst/>
                  </a:prstGeom>
                  <a:blipFill rotWithShape="0">
                    <a:blip r:embed="rId7" cstate="print"/>
                    <a:stretch>
                      <a:fillRect l="-974" t="-4717" r="-649" b="-14151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4" name="Gerade Verbindung mit Pfeil 21"/>
            <p:cNvCxnSpPr/>
            <p:nvPr/>
          </p:nvCxnSpPr>
          <p:spPr>
            <a:xfrm flipH="1">
              <a:off x="9842866" y="9084808"/>
              <a:ext cx="43132" cy="39911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feld 25"/>
          <p:cNvSpPr txBox="1"/>
          <p:nvPr/>
        </p:nvSpPr>
        <p:spPr>
          <a:xfrm>
            <a:off x="5004048" y="383255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Relative </a:t>
            </a:r>
            <a:r>
              <a:rPr lang="de-DE" dirty="0" err="1"/>
              <a:t>amplitude</a:t>
            </a:r>
            <a:r>
              <a:rPr lang="de-DE" dirty="0"/>
              <a:t> of </a:t>
            </a:r>
            <a:r>
              <a:rPr lang="de-DE" dirty="0" err="1"/>
              <a:t>side</a:t>
            </a:r>
            <a:r>
              <a:rPr lang="de-DE" dirty="0"/>
              <a:t> </a:t>
            </a:r>
            <a:r>
              <a:rPr lang="de-DE" dirty="0" err="1"/>
              <a:t>peaks</a:t>
            </a:r>
            <a:r>
              <a:rPr lang="de-DE" dirty="0"/>
              <a:t> with </a:t>
            </a:r>
            <a:r>
              <a:rPr lang="de-DE" dirty="0" err="1"/>
              <a:t>respect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central</a:t>
            </a:r>
            <a:r>
              <a:rPr lang="de-DE" dirty="0"/>
              <a:t> </a:t>
            </a:r>
            <a:r>
              <a:rPr lang="de-DE" dirty="0" err="1"/>
              <a:t>peak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274533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4"/>
              <p:cNvSpPr txBox="1"/>
              <p:nvPr/>
            </p:nvSpPr>
            <p:spPr>
              <a:xfrm>
                <a:off x="0" y="0"/>
                <a:ext cx="9144000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800" b="1" dirty="0" err="1">
                    <a:latin typeface="+mj-lt"/>
                  </a:rPr>
                  <a:t>Increasing</a:t>
                </a:r>
                <a:r>
                  <a:rPr lang="de-DE" sz="2800" b="1" dirty="0">
                    <a:latin typeface="+mj-lt"/>
                  </a:rPr>
                  <a:t> </a:t>
                </a:r>
                <a:r>
                  <a:rPr lang="de-DE" sz="2800" b="1" dirty="0" err="1">
                    <a:latin typeface="+mj-lt"/>
                  </a:rPr>
                  <a:t>roton</a:t>
                </a:r>
                <a:r>
                  <a:rPr lang="de-DE" sz="2800" b="1" dirty="0">
                    <a:latin typeface="+mj-lt"/>
                  </a:rPr>
                  <a:t> </a:t>
                </a:r>
                <a:r>
                  <a:rPr lang="de-DE" sz="2800" b="1" dirty="0" err="1">
                    <a:latin typeface="+mj-lt"/>
                  </a:rPr>
                  <a:t>population</a:t>
                </a:r>
                <a:r>
                  <a:rPr lang="de-DE" sz="2800" b="1" dirty="0">
                    <a:latin typeface="+mj-lt"/>
                  </a:rPr>
                  <a:t> </a:t>
                </a:r>
                <a:r>
                  <a:rPr lang="de-DE" sz="2800" b="1" dirty="0" err="1">
                    <a:latin typeface="+mj-lt"/>
                  </a:rPr>
                  <a:t>with</a:t>
                </a:r>
                <a:r>
                  <a:rPr lang="de-DE" sz="2800" b="1" dirty="0">
                    <a:latin typeface="+mj-lt"/>
                  </a:rPr>
                  <a:t> </a:t>
                </a:r>
                <a:r>
                  <a:rPr lang="de-DE" sz="2800" b="1" dirty="0" err="1">
                    <a:latin typeface="+mj-lt"/>
                  </a:rPr>
                  <a:t>decreasing</a:t>
                </a:r>
                <a:r>
                  <a:rPr lang="de-DE" sz="28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de-DE" sz="2800" b="1" i="1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de-DE" sz="2800" b="1" dirty="0">
                    <a:latin typeface="+mj-lt"/>
                  </a:rPr>
                  <a:t>  </a:t>
                </a:r>
                <a:endParaRPr lang="it-IT" sz="2800" b="1" baseline="30000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532966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1333" t="-10345" b="-3103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nettore 1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24744"/>
            <a:ext cx="3240360" cy="23926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724634"/>
                <a:ext cx="9144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000" dirty="0"/>
                  <a:t>The </a:t>
                </a:r>
                <a:r>
                  <a:rPr lang="de-DE" sz="2000" dirty="0" err="1"/>
                  <a:t>roton</a:t>
                </a:r>
                <a:r>
                  <a:rPr lang="de-DE" sz="2000" dirty="0"/>
                  <a:t> </a:t>
                </a:r>
                <a:r>
                  <a:rPr lang="de-DE" sz="2000" dirty="0" err="1"/>
                  <a:t>gap</a:t>
                </a:r>
                <a:r>
                  <a:rPr lang="de-DE" sz="2000" dirty="0"/>
                  <a:t> </a:t>
                </a:r>
                <a:r>
                  <a:rPr lang="de-DE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𝛥 </a:t>
                </a:r>
                <a:r>
                  <a:rPr lang="de-DE" sz="2000" dirty="0" err="1"/>
                  <a:t>decreases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if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sz="2000" b="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de-DE" sz="2000" dirty="0"/>
                  <a:t> </a:t>
                </a:r>
                <a:r>
                  <a:rPr lang="de-DE" sz="2000" dirty="0" err="1"/>
                  <a:t>is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lowered</a:t>
                </a:r>
                <a:r>
                  <a:rPr lang="de-DE" sz="2000" dirty="0"/>
                  <a:t>  </a:t>
                </a:r>
                <a:endParaRPr lang="de-DE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24634"/>
                <a:ext cx="9144000" cy="400110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t="-12121" b="-2575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17032"/>
            <a:ext cx="3600400" cy="3000334"/>
          </a:xfrm>
          <a:prstGeom prst="rect">
            <a:avLst/>
          </a:prstGeom>
        </p:spPr>
      </p:pic>
      <p:grpSp>
        <p:nvGrpSpPr>
          <p:cNvPr id="12" name="Gruppieren 18"/>
          <p:cNvGrpSpPr/>
          <p:nvPr/>
        </p:nvGrpSpPr>
        <p:grpSpPr>
          <a:xfrm>
            <a:off x="4499992" y="4456281"/>
            <a:ext cx="4001994" cy="2285087"/>
            <a:chOff x="7228738" y="7971581"/>
            <a:chExt cx="3991425" cy="2226454"/>
          </a:xfrm>
        </p:grpSpPr>
        <p:grpSp>
          <p:nvGrpSpPr>
            <p:cNvPr id="13" name="Gruppieren 20"/>
            <p:cNvGrpSpPr/>
            <p:nvPr/>
          </p:nvGrpSpPr>
          <p:grpSpPr>
            <a:xfrm>
              <a:off x="7228738" y="7971581"/>
              <a:ext cx="3991425" cy="2226454"/>
              <a:chOff x="7228738" y="7971581"/>
              <a:chExt cx="3991425" cy="2226454"/>
            </a:xfrm>
          </p:grpSpPr>
          <p:pic>
            <p:nvPicPr>
              <p:cNvPr id="16" name="Grafik 22"/>
              <p:cNvPicPr>
                <a:picLocks noChangeAspect="1"/>
              </p:cNvPicPr>
              <p:nvPr/>
            </p:nvPicPr>
            <p:blipFill rotWithShape="1">
              <a:blip r:embed="rId6" cstate="print"/>
              <a:srcRect l="38796" t="31778" r="15556" b="27482"/>
              <a:stretch/>
            </p:blipFill>
            <p:spPr>
              <a:xfrm>
                <a:off x="7228738" y="7971581"/>
                <a:ext cx="3991425" cy="2226454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feld 25"/>
                  <p:cNvSpPr txBox="1"/>
                  <p:nvPr/>
                </p:nvSpPr>
                <p:spPr>
                  <a:xfrm>
                    <a:off x="9224451" y="8455061"/>
                    <a:ext cx="1869079" cy="62974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de-DE" dirty="0">
                        <a:solidFill>
                          <a:srgbClr val="FF0000"/>
                        </a:solidFill>
                      </a:rPr>
                      <a:t>Critical </a:t>
                    </a:r>
                    <a:r>
                      <a:rPr lang="de-DE" dirty="0" err="1">
                        <a:solidFill>
                          <a:srgbClr val="FF0000"/>
                        </a:solidFill>
                      </a:rPr>
                      <a:t>scattering</a:t>
                    </a:r>
                    <a:r>
                      <a:rPr lang="de-DE" dirty="0">
                        <a:solidFill>
                          <a:srgbClr val="FF0000"/>
                        </a:solidFill>
                      </a:rPr>
                      <a:t> </a:t>
                    </a:r>
                    <a:r>
                      <a:rPr lang="de-DE" dirty="0" err="1">
                        <a:solidFill>
                          <a:srgbClr val="FF0000"/>
                        </a:solidFill>
                      </a:rPr>
                      <a:t>length</a:t>
                    </a:r>
                    <a14:m>
                      <m:oMath xmlns:m="http://schemas.openxmlformats.org/officeDocument/2006/math">
                        <m:r>
                          <a:rPr lang="de-DE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a14:m>
                    <a:r>
                      <a:rPr lang="de-DE" dirty="0">
                        <a:solidFill>
                          <a:srgbClr val="FF0000"/>
                        </a:solidFill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17" name="Textfeld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24451" y="8455061"/>
                    <a:ext cx="1869079" cy="629747"/>
                  </a:xfrm>
                  <a:prstGeom prst="rect">
                    <a:avLst/>
                  </a:prstGeom>
                  <a:blipFill rotWithShape="0">
                    <a:blip r:embed="rId7" cstate="print"/>
                    <a:stretch>
                      <a:fillRect l="-974" t="-4717" r="-649" b="-14151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4" name="Gerade Verbindung mit Pfeil 21"/>
            <p:cNvCxnSpPr/>
            <p:nvPr/>
          </p:nvCxnSpPr>
          <p:spPr>
            <a:xfrm flipH="1">
              <a:off x="9842866" y="9084808"/>
              <a:ext cx="43132" cy="39911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feld 25"/>
          <p:cNvSpPr txBox="1"/>
          <p:nvPr/>
        </p:nvSpPr>
        <p:spPr>
          <a:xfrm>
            <a:off x="5004048" y="383255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Relative </a:t>
            </a:r>
            <a:r>
              <a:rPr lang="de-DE" dirty="0" err="1"/>
              <a:t>amplitude</a:t>
            </a:r>
            <a:r>
              <a:rPr lang="de-DE" dirty="0"/>
              <a:t> of </a:t>
            </a:r>
            <a:r>
              <a:rPr lang="de-DE" dirty="0" err="1"/>
              <a:t>side</a:t>
            </a:r>
            <a:r>
              <a:rPr lang="de-DE" dirty="0"/>
              <a:t> </a:t>
            </a:r>
            <a:r>
              <a:rPr lang="de-DE" dirty="0" err="1"/>
              <a:t>peaks</a:t>
            </a:r>
            <a:r>
              <a:rPr lang="de-DE" dirty="0"/>
              <a:t> with </a:t>
            </a:r>
            <a:r>
              <a:rPr lang="de-DE" dirty="0" err="1"/>
              <a:t>respect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central</a:t>
            </a:r>
            <a:r>
              <a:rPr lang="de-DE" dirty="0"/>
              <a:t> </a:t>
            </a:r>
            <a:r>
              <a:rPr lang="de-DE" dirty="0" err="1"/>
              <a:t>peak</a:t>
            </a:r>
            <a:endParaRPr lang="de-DE" dirty="0"/>
          </a:p>
        </p:txBody>
      </p:sp>
      <p:sp>
        <p:nvSpPr>
          <p:cNvPr id="15" name="TextBox 14"/>
          <p:cNvSpPr txBox="1"/>
          <p:nvPr/>
        </p:nvSpPr>
        <p:spPr>
          <a:xfrm>
            <a:off x="6015814" y="2386608"/>
            <a:ext cx="2980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00B050"/>
                </a:solidFill>
                <a:ea typeface="Cambria Math" panose="02040503050406030204" pitchFamily="18" charset="0"/>
              </a:rPr>
              <a:t>𝛥 = 0  ⇒ </a:t>
            </a:r>
            <a:r>
              <a:rPr lang="de-DE" sz="2000" b="1" dirty="0" err="1">
                <a:solidFill>
                  <a:srgbClr val="00B050"/>
                </a:solidFill>
                <a:ea typeface="Cambria Math" panose="02040503050406030204" pitchFamily="18" charset="0"/>
              </a:rPr>
              <a:t>Roton</a:t>
            </a:r>
            <a:r>
              <a:rPr lang="de-DE" sz="2000" b="1" dirty="0">
                <a:solidFill>
                  <a:srgbClr val="00B050"/>
                </a:solidFill>
                <a:ea typeface="Cambria Math" panose="02040503050406030204" pitchFamily="18" charset="0"/>
              </a:rPr>
              <a:t> </a:t>
            </a:r>
            <a:r>
              <a:rPr lang="de-DE" sz="2000" b="1" dirty="0" err="1">
                <a:solidFill>
                  <a:srgbClr val="00B050"/>
                </a:solidFill>
                <a:ea typeface="Cambria Math" panose="02040503050406030204" pitchFamily="18" charset="0"/>
              </a:rPr>
              <a:t>instability</a:t>
            </a:r>
            <a:endParaRPr lang="de-DE" sz="2000" b="1" dirty="0">
              <a:solidFill>
                <a:srgbClr val="00B05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076056" y="2636912"/>
            <a:ext cx="1008112" cy="43204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788024" y="2996952"/>
            <a:ext cx="288032" cy="28803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5220072" y="3399480"/>
            <a:ext cx="360040" cy="4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666501" y="3210386"/>
                <a:ext cx="29523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)&lt;</m:t>
                    </m:r>
                  </m:oMath>
                </a14:m>
                <a:r>
                  <a:rPr lang="de-DE" sz="20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0  ⇒ </a:t>
                </a:r>
                <a:r>
                  <a:rPr lang="de-DE" sz="2000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unstable</a:t>
                </a:r>
                <a:r>
                  <a:rPr lang="de-DE" sz="20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de-DE" sz="2000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BEC</a:t>
                </a:r>
                <a:endParaRPr lang="de-D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6501" y="3210386"/>
                <a:ext cx="2952328" cy="400110"/>
              </a:xfrm>
              <a:prstGeom prst="rect">
                <a:avLst/>
              </a:prstGeom>
              <a:blipFill rotWithShape="0">
                <a:blip r:embed="rId8" cstate="print"/>
                <a:stretch>
                  <a:fillRect t="-12308" r="-1240" b="-2769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431401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4"/>
              <p:cNvSpPr txBox="1"/>
              <p:nvPr/>
            </p:nvSpPr>
            <p:spPr>
              <a:xfrm>
                <a:off x="0" y="0"/>
                <a:ext cx="9144000" cy="562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800" b="1" dirty="0">
                    <a:latin typeface="+mj-lt"/>
                  </a:rPr>
                  <a:t>Critical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de-DE" sz="2800" b="1" i="1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de-DE" sz="2800" b="1" dirty="0">
                    <a:latin typeface="+mj-lt"/>
                  </a:rPr>
                  <a:t> </a:t>
                </a:r>
                <a:r>
                  <a:rPr lang="de-DE" sz="2800" b="1" dirty="0" err="1">
                    <a:latin typeface="+mj-lt"/>
                  </a:rPr>
                  <a:t>for</a:t>
                </a:r>
                <a:r>
                  <a:rPr lang="de-DE" sz="2800" b="1" dirty="0">
                    <a:latin typeface="+mj-lt"/>
                  </a:rPr>
                  <a:t> </a:t>
                </a:r>
                <a:r>
                  <a:rPr lang="de-DE" sz="2800" b="1" dirty="0" err="1">
                    <a:latin typeface="+mj-lt"/>
                  </a:rPr>
                  <a:t>onset</a:t>
                </a:r>
                <a:r>
                  <a:rPr lang="de-DE" sz="2800" b="1" dirty="0">
                    <a:latin typeface="+mj-lt"/>
                  </a:rPr>
                  <a:t> </a:t>
                </a:r>
                <a:r>
                  <a:rPr lang="de-DE" sz="2800" b="1" dirty="0" err="1">
                    <a:latin typeface="+mj-lt"/>
                  </a:rPr>
                  <a:t>of</a:t>
                </a:r>
                <a:r>
                  <a:rPr lang="de-DE" sz="2800" b="1" dirty="0">
                    <a:latin typeface="+mj-lt"/>
                  </a:rPr>
                  <a:t> </a:t>
                </a:r>
                <a:r>
                  <a:rPr lang="de-DE" sz="2800" b="1" dirty="0" err="1">
                    <a:latin typeface="+mj-lt"/>
                  </a:rPr>
                  <a:t>roton</a:t>
                </a:r>
                <a:r>
                  <a:rPr lang="de-DE" sz="2800" b="1" dirty="0">
                    <a:latin typeface="+mj-lt"/>
                  </a:rPr>
                  <a:t> </a:t>
                </a:r>
                <a:r>
                  <a:rPr lang="de-DE" sz="2800" b="1" dirty="0" err="1">
                    <a:latin typeface="+mj-lt"/>
                  </a:rPr>
                  <a:t>population</a:t>
                </a:r>
                <a:r>
                  <a:rPr lang="de-DE" sz="2800" b="1" dirty="0">
                    <a:latin typeface="+mj-lt"/>
                  </a:rPr>
                  <a:t> – </a:t>
                </a:r>
                <a:r>
                  <a:rPr lang="de-DE" sz="2800" b="1" dirty="0" err="1">
                    <a:latin typeface="+mj-lt"/>
                  </a:rPr>
                  <a:t>vary</a:t>
                </a:r>
                <a:r>
                  <a:rPr lang="de-DE" sz="28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de-DE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sub>
                    </m:sSub>
                    <m:r>
                      <a:rPr lang="de-DE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de-DE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de-DE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sub>
                    </m:sSub>
                  </m:oMath>
                </a14:m>
                <a:endParaRPr lang="it-IT" sz="2800" b="1" baseline="30000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562718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1333" t="-9783" b="-2391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nettore 1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67" y="620688"/>
            <a:ext cx="6895317" cy="3419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25144"/>
            <a:ext cx="3857872" cy="15121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725144"/>
            <a:ext cx="2721902" cy="15121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66462" y="4286961"/>
                <a:ext cx="1031436" cy="298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de-DE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462" y="4286961"/>
                <a:ext cx="1031436" cy="298928"/>
              </a:xfrm>
              <a:prstGeom prst="rect">
                <a:avLst/>
              </a:prstGeom>
              <a:blipFill rotWithShape="0">
                <a:blip r:embed="rId6" cstate="print"/>
                <a:stretch>
                  <a:fillRect l="-5294" r="-1765" b="-2653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31473" y="6237312"/>
            <a:ext cx="3730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Summary </a:t>
            </a:r>
            <a:r>
              <a:rPr lang="de-DE" sz="1400" dirty="0" err="1"/>
              <a:t>of</a:t>
            </a:r>
            <a:r>
              <a:rPr lang="de-DE" sz="1400" dirty="0"/>
              <a:t> all traps </a:t>
            </a:r>
            <a:r>
              <a:rPr lang="de-DE" sz="1400" dirty="0" err="1"/>
              <a:t>used</a:t>
            </a:r>
            <a:r>
              <a:rPr lang="de-DE" sz="1400" dirty="0"/>
              <a:t> in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experiment</a:t>
            </a:r>
            <a:r>
              <a:rPr lang="de-DE" sz="1400" dirty="0"/>
              <a:t>,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/>
              <a:t>corresponding</a:t>
            </a:r>
            <a:r>
              <a:rPr lang="de-DE" sz="1400" dirty="0"/>
              <a:t> relevant </a:t>
            </a:r>
            <a:r>
              <a:rPr lang="de-DE" sz="1400" dirty="0" err="1"/>
              <a:t>parameters</a:t>
            </a:r>
            <a:endParaRPr lang="de-DE" sz="1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4251759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 Trap </a:t>
            </a:r>
            <a:r>
              <a:rPr lang="de-DE" dirty="0" err="1"/>
              <a:t>aspect</a:t>
            </a:r>
            <a:r>
              <a:rPr lang="de-DE" dirty="0"/>
              <a:t> ratio:</a:t>
            </a:r>
            <a:endParaRPr lang="de-DE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60032" y="1484784"/>
                <a:ext cx="35762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/>
                  <a:t> </a:t>
                </a:r>
                <a:r>
                  <a:rPr lang="de-DE" dirty="0" err="1"/>
                  <a:t>Weak</a:t>
                </a:r>
                <a:r>
                  <a:rPr lang="de-DE" dirty="0"/>
                  <a:t> </a:t>
                </a:r>
                <a:r>
                  <a:rPr lang="de-DE" dirty="0" err="1"/>
                  <a:t>dependence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𝑟𝑜𝑡𝑜𝑛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>
                    <a:solidFill>
                      <a:schemeClr val="tx1"/>
                    </a:solidFill>
                  </a:rPr>
                  <a:t>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de-DE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484784"/>
                <a:ext cx="3576244" cy="369332"/>
              </a:xfrm>
              <a:prstGeom prst="rect">
                <a:avLst/>
              </a:prstGeom>
              <a:blipFill rotWithShape="0">
                <a:blip r:embed="rId7" cstate="print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539501" y="4269538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rgbClr val="00B050"/>
                </a:solidFill>
              </a:rPr>
              <a:t>Experimental </a:t>
            </a:r>
            <a:r>
              <a:rPr lang="de-DE" sz="1400" dirty="0" err="1">
                <a:solidFill>
                  <a:srgbClr val="00B050"/>
                </a:solidFill>
              </a:rPr>
              <a:t>data</a:t>
            </a:r>
            <a:endParaRPr lang="de-DE" sz="1400" b="1" dirty="0">
              <a:solidFill>
                <a:srgbClr val="00B050"/>
              </a:solidFill>
            </a:endParaRPr>
          </a:p>
        </p:txBody>
      </p:sp>
      <p:cxnSp>
        <p:nvCxnSpPr>
          <p:cNvPr id="13" name="Straight Arrow Connector 12"/>
          <p:cNvCxnSpPr>
            <a:endCxn id="28" idx="5"/>
          </p:cNvCxnSpPr>
          <p:nvPr/>
        </p:nvCxnSpPr>
        <p:spPr>
          <a:xfrm flipH="1" flipV="1">
            <a:off x="4025763" y="3509848"/>
            <a:ext cx="834269" cy="80346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96136" y="4577315"/>
            <a:ext cx="144016" cy="21983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90635" y="3990149"/>
            <a:ext cx="1508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rgbClr val="7030A0"/>
                </a:solidFill>
              </a:rPr>
              <a:t>Quasi-</a:t>
            </a:r>
            <a:r>
              <a:rPr lang="de-DE" sz="1400" dirty="0" err="1">
                <a:solidFill>
                  <a:srgbClr val="7030A0"/>
                </a:solidFill>
              </a:rPr>
              <a:t>1D</a:t>
            </a:r>
            <a:r>
              <a:rPr lang="de-DE" sz="1400" dirty="0">
                <a:solidFill>
                  <a:srgbClr val="7030A0"/>
                </a:solidFill>
              </a:rPr>
              <a:t> </a:t>
            </a:r>
            <a:r>
              <a:rPr lang="de-DE" sz="1400" dirty="0" err="1">
                <a:solidFill>
                  <a:srgbClr val="7030A0"/>
                </a:solidFill>
              </a:rPr>
              <a:t>analytical</a:t>
            </a:r>
            <a:r>
              <a:rPr lang="de-DE" sz="1400" dirty="0">
                <a:solidFill>
                  <a:srgbClr val="7030A0"/>
                </a:solidFill>
              </a:rPr>
              <a:t> </a:t>
            </a:r>
            <a:r>
              <a:rPr lang="de-DE" sz="1400" dirty="0" err="1">
                <a:solidFill>
                  <a:srgbClr val="7030A0"/>
                </a:solidFill>
              </a:rPr>
              <a:t>model</a:t>
            </a:r>
            <a:endParaRPr lang="de-DE" sz="1400" b="1" dirty="0">
              <a:solidFill>
                <a:srgbClr val="7030A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6669929" y="4471596"/>
            <a:ext cx="1043" cy="32555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403878" y="4315705"/>
            <a:ext cx="1508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>
                <a:solidFill>
                  <a:srgbClr val="FF0000"/>
                </a:solidFill>
              </a:rPr>
              <a:t>Numerical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 err="1">
                <a:solidFill>
                  <a:srgbClr val="FF0000"/>
                </a:solidFill>
              </a:rPr>
              <a:t>simulations</a:t>
            </a:r>
            <a:endParaRPr lang="de-DE" sz="1400" b="1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7224218" y="4577315"/>
            <a:ext cx="449196" cy="2116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3779912" y="3263997"/>
            <a:ext cx="288032" cy="28803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179180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>
                <a:latin typeface="+mj-lt"/>
              </a:rPr>
              <a:t>Numerical</a:t>
            </a:r>
            <a:r>
              <a:rPr lang="de-DE" sz="2800" b="1" dirty="0">
                <a:latin typeface="+mj-lt"/>
              </a:rPr>
              <a:t> </a:t>
            </a:r>
            <a:r>
              <a:rPr lang="de-DE" sz="2800" b="1" dirty="0" err="1">
                <a:latin typeface="+mj-lt"/>
              </a:rPr>
              <a:t>simulations</a:t>
            </a:r>
            <a:r>
              <a:rPr lang="de-DE" sz="2800" b="1" dirty="0">
                <a:latin typeface="+mj-lt"/>
              </a:rPr>
              <a:t> </a:t>
            </a:r>
            <a:endParaRPr lang="it-IT" sz="2800" b="1" baseline="300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" name="Connettore 1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1321783"/>
            <a:ext cx="9036496" cy="7824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735177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70C0"/>
                </a:solidFill>
              </a:rPr>
              <a:t>Extended non-</a:t>
            </a:r>
            <a:r>
              <a:rPr lang="de-DE" sz="2000" b="1" dirty="0" err="1">
                <a:solidFill>
                  <a:srgbClr val="0070C0"/>
                </a:solidFill>
              </a:rPr>
              <a:t>local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dirty="0" err="1">
                <a:solidFill>
                  <a:srgbClr val="0070C0"/>
                </a:solidFill>
              </a:rPr>
              <a:t>Gross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dirty="0" err="1">
                <a:solidFill>
                  <a:srgbClr val="0070C0"/>
                </a:solidFill>
              </a:rPr>
              <a:t>Pitaevskii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dirty="0" err="1">
                <a:solidFill>
                  <a:srgbClr val="0070C0"/>
                </a:solidFill>
              </a:rPr>
              <a:t>equation</a:t>
            </a:r>
            <a:r>
              <a:rPr lang="de-DE" sz="2000" b="1" dirty="0">
                <a:solidFill>
                  <a:srgbClr val="0070C0"/>
                </a:solidFill>
              </a:rPr>
              <a:t> (</a:t>
            </a:r>
            <a:r>
              <a:rPr lang="de-DE" sz="2000" b="1" dirty="0" err="1">
                <a:solidFill>
                  <a:srgbClr val="0070C0"/>
                </a:solidFill>
              </a:rPr>
              <a:t>NLGPE</a:t>
            </a:r>
            <a:r>
              <a:rPr lang="de-DE" sz="2000" b="1" dirty="0">
                <a:solidFill>
                  <a:srgbClr val="0070C0"/>
                </a:solidFill>
              </a:rPr>
              <a:t>):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63688" y="1321783"/>
            <a:ext cx="936104" cy="667057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Box 6"/>
          <p:cNvSpPr txBox="1"/>
          <p:nvPr/>
        </p:nvSpPr>
        <p:spPr>
          <a:xfrm>
            <a:off x="395536" y="2290769"/>
            <a:ext cx="151216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Kinetic</a:t>
            </a:r>
            <a:r>
              <a:rPr lang="de-DE" dirty="0"/>
              <a:t> </a:t>
            </a:r>
            <a:r>
              <a:rPr lang="de-DE" dirty="0" err="1"/>
              <a:t>energy</a:t>
            </a:r>
            <a:endParaRPr lang="de-DE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547664" y="1988840"/>
            <a:ext cx="576064" cy="30192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2987824" y="1412776"/>
            <a:ext cx="611560" cy="495613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987824" y="1928869"/>
            <a:ext cx="144016" cy="36190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51720" y="2290769"/>
            <a:ext cx="154918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External</a:t>
            </a:r>
            <a:r>
              <a:rPr lang="de-DE" dirty="0"/>
              <a:t> </a:t>
            </a:r>
            <a:r>
              <a:rPr lang="de-DE" dirty="0" err="1"/>
              <a:t>trap</a:t>
            </a:r>
            <a:r>
              <a:rPr lang="de-DE" dirty="0"/>
              <a:t> potential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15408" y="1339985"/>
            <a:ext cx="2268760" cy="76428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4716524" y="2104273"/>
            <a:ext cx="805" cy="25174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79912" y="2350621"/>
            <a:ext cx="1944216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Mean-field</a:t>
            </a:r>
            <a:r>
              <a:rPr lang="de-DE" dirty="0"/>
              <a:t> </a:t>
            </a:r>
            <a:r>
              <a:rPr lang="de-DE" dirty="0" err="1"/>
              <a:t>interaction</a:t>
            </a:r>
            <a:r>
              <a:rPr lang="de-DE" dirty="0"/>
              <a:t> </a:t>
            </a:r>
            <a:r>
              <a:rPr lang="de-DE" dirty="0" err="1"/>
              <a:t>energy</a:t>
            </a:r>
            <a:endParaRPr lang="de-DE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66" y="3501007"/>
            <a:ext cx="4142332" cy="8028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723355"/>
            <a:ext cx="1220954" cy="35814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731483" y="361004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/>
              <a:t>Coupling</a:t>
            </a:r>
            <a:r>
              <a:rPr lang="de-DE" sz="1600" dirty="0"/>
              <a:t> </a:t>
            </a:r>
            <a:r>
              <a:rPr lang="de-DE" sz="1600" dirty="0" err="1"/>
              <a:t>constant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contact</a:t>
            </a:r>
            <a:r>
              <a:rPr lang="de-DE" sz="1600" dirty="0"/>
              <a:t> </a:t>
            </a:r>
            <a:r>
              <a:rPr lang="de-DE" sz="1600" dirty="0" err="1"/>
              <a:t>interactions</a:t>
            </a:r>
            <a:endParaRPr lang="de-DE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1680402" y="4544592"/>
            <a:ext cx="1288198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Contact</a:t>
            </a:r>
            <a:r>
              <a:rPr lang="de-DE" dirty="0"/>
              <a:t> </a:t>
            </a:r>
            <a:r>
              <a:rPr lang="de-DE" dirty="0" err="1"/>
              <a:t>interactions</a:t>
            </a:r>
            <a:endParaRPr lang="de-DE" dirty="0"/>
          </a:p>
        </p:txBody>
      </p:sp>
      <p:cxnSp>
        <p:nvCxnSpPr>
          <p:cNvPr id="25" name="Straight Arrow Connector 24"/>
          <p:cNvCxnSpPr>
            <a:stCxn id="24" idx="0"/>
          </p:cNvCxnSpPr>
          <p:nvPr/>
        </p:nvCxnSpPr>
        <p:spPr>
          <a:xfrm flipV="1">
            <a:off x="2324501" y="4125461"/>
            <a:ext cx="87260" cy="41913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491372" y="4683091"/>
            <a:ext cx="64807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DDI</a:t>
            </a:r>
            <a:endParaRPr lang="de-DE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3815408" y="4194815"/>
            <a:ext cx="0" cy="48827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6372200" y="1412776"/>
            <a:ext cx="720080" cy="516093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TextBox 33"/>
          <p:cNvSpPr txBox="1"/>
          <p:nvPr/>
        </p:nvSpPr>
        <p:spPr>
          <a:xfrm>
            <a:off x="5940152" y="2267482"/>
            <a:ext cx="1944216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Lee-Huang-Yang (</a:t>
            </a:r>
            <a:r>
              <a:rPr lang="de-DE" dirty="0" err="1"/>
              <a:t>LHY</a:t>
            </a:r>
            <a:r>
              <a:rPr lang="de-DE" dirty="0"/>
              <a:t>) </a:t>
            </a:r>
            <a:r>
              <a:rPr lang="de-DE" dirty="0" err="1"/>
              <a:t>correction</a:t>
            </a:r>
            <a:r>
              <a:rPr lang="de-DE" dirty="0"/>
              <a:t> 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6737924" y="1928028"/>
            <a:ext cx="26443" cy="339454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66" y="5582277"/>
            <a:ext cx="4786813" cy="340656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903088" y="3501006"/>
            <a:ext cx="4388991" cy="83282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ounded Rectangle 40"/>
          <p:cNvSpPr/>
          <p:nvPr/>
        </p:nvSpPr>
        <p:spPr>
          <a:xfrm>
            <a:off x="903088" y="5445224"/>
            <a:ext cx="5010918" cy="565427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TextBox 41"/>
          <p:cNvSpPr txBox="1"/>
          <p:nvPr/>
        </p:nvSpPr>
        <p:spPr>
          <a:xfrm>
            <a:off x="5914006" y="5435549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Accounts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</a:p>
          <a:p>
            <a:pPr algn="ctr"/>
            <a:r>
              <a:rPr lang="de-DE" sz="1600" dirty="0" err="1"/>
              <a:t>quantum</a:t>
            </a:r>
            <a:r>
              <a:rPr lang="de-DE" sz="1600" dirty="0"/>
              <a:t> </a:t>
            </a:r>
            <a:r>
              <a:rPr lang="de-DE" sz="1600" dirty="0" err="1"/>
              <a:t>fluctuactions</a:t>
            </a:r>
            <a:endParaRPr lang="de-DE" sz="1600" dirty="0"/>
          </a:p>
        </p:txBody>
      </p:sp>
      <p:sp>
        <p:nvSpPr>
          <p:cNvPr id="43" name="Rounded Rectangle 42"/>
          <p:cNvSpPr/>
          <p:nvPr/>
        </p:nvSpPr>
        <p:spPr>
          <a:xfrm>
            <a:off x="7318647" y="1339985"/>
            <a:ext cx="853753" cy="689001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TextBox 45"/>
          <p:cNvSpPr txBox="1"/>
          <p:nvPr/>
        </p:nvSpPr>
        <p:spPr>
          <a:xfrm>
            <a:off x="8096877" y="2210825"/>
            <a:ext cx="959559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3-body </a:t>
            </a:r>
            <a:r>
              <a:rPr lang="de-DE" dirty="0" err="1"/>
              <a:t>losses</a:t>
            </a:r>
            <a:endParaRPr lang="de-DE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8135065" y="1990907"/>
            <a:ext cx="227213" cy="276575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69501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>
                <a:latin typeface="+mj-lt"/>
              </a:rPr>
              <a:t>Numerical</a:t>
            </a:r>
            <a:r>
              <a:rPr lang="de-DE" sz="2800" b="1" dirty="0">
                <a:latin typeface="+mj-lt"/>
              </a:rPr>
              <a:t> </a:t>
            </a:r>
            <a:r>
              <a:rPr lang="de-DE" sz="2800" b="1" dirty="0" err="1">
                <a:latin typeface="+mj-lt"/>
              </a:rPr>
              <a:t>simulations</a:t>
            </a:r>
            <a:r>
              <a:rPr lang="de-DE" sz="2800" b="1" dirty="0">
                <a:latin typeface="+mj-lt"/>
              </a:rPr>
              <a:t> </a:t>
            </a:r>
            <a:endParaRPr lang="it-IT" sz="2800" b="1" baseline="300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" name="Connettore 1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79512" y="735177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70C0"/>
                </a:solidFill>
              </a:rPr>
              <a:t>Extended non-</a:t>
            </a:r>
            <a:r>
              <a:rPr lang="de-DE" sz="2000" b="1" dirty="0" err="1">
                <a:solidFill>
                  <a:srgbClr val="0070C0"/>
                </a:solidFill>
              </a:rPr>
              <a:t>local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dirty="0" err="1">
                <a:solidFill>
                  <a:srgbClr val="0070C0"/>
                </a:solidFill>
              </a:rPr>
              <a:t>Gross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dirty="0" err="1">
                <a:solidFill>
                  <a:srgbClr val="0070C0"/>
                </a:solidFill>
              </a:rPr>
              <a:t>Pitaevskii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dirty="0" err="1">
                <a:solidFill>
                  <a:srgbClr val="0070C0"/>
                </a:solidFill>
              </a:rPr>
              <a:t>equation</a:t>
            </a:r>
            <a:r>
              <a:rPr lang="de-DE" sz="2000" b="1" dirty="0">
                <a:solidFill>
                  <a:srgbClr val="0070C0"/>
                </a:solidFill>
              </a:rPr>
              <a:t> (</a:t>
            </a:r>
            <a:r>
              <a:rPr lang="de-DE" sz="2000" b="1" dirty="0" err="1">
                <a:solidFill>
                  <a:srgbClr val="0070C0"/>
                </a:solidFill>
              </a:rPr>
              <a:t>NLGPE</a:t>
            </a:r>
            <a:r>
              <a:rPr lang="de-DE" sz="2000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1151603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⇒ </a:t>
            </a:r>
            <a:r>
              <a:rPr lang="de-DE" sz="2000" b="1" dirty="0">
                <a:solidFill>
                  <a:srgbClr val="0070C0"/>
                </a:solidFill>
              </a:rPr>
              <a:t>Real – time </a:t>
            </a:r>
            <a:r>
              <a:rPr lang="de-DE" sz="2000" b="1" dirty="0" err="1">
                <a:solidFill>
                  <a:srgbClr val="0070C0"/>
                </a:solidFill>
              </a:rPr>
              <a:t>evolution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dirty="0" err="1">
                <a:solidFill>
                  <a:srgbClr val="0070C0"/>
                </a:solidFill>
              </a:rPr>
              <a:t>simulations</a:t>
            </a:r>
            <a:r>
              <a:rPr lang="de-DE" sz="2000" dirty="0"/>
              <a:t>, </a:t>
            </a:r>
            <a:r>
              <a:rPr lang="de-DE" sz="2000" dirty="0" err="1"/>
              <a:t>including</a:t>
            </a:r>
            <a:r>
              <a:rPr lang="de-DE" sz="2000" dirty="0"/>
              <a:t>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1569577"/>
            <a:ext cx="57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- </a:t>
            </a:r>
            <a:r>
              <a:rPr lang="de-DE" dirty="0" err="1"/>
              <a:t>Exact</a:t>
            </a:r>
            <a:r>
              <a:rPr lang="de-DE" dirty="0"/>
              <a:t> </a:t>
            </a:r>
            <a:r>
              <a:rPr lang="de-DE" dirty="0" err="1"/>
              <a:t>exponential</a:t>
            </a:r>
            <a:r>
              <a:rPr lang="de-DE" dirty="0"/>
              <a:t> </a:t>
            </a:r>
            <a:r>
              <a:rPr lang="de-DE" dirty="0" err="1"/>
              <a:t>ramp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magnetic</a:t>
            </a:r>
            <a:r>
              <a:rPr lang="de-DE" dirty="0"/>
              <a:t> </a:t>
            </a:r>
            <a:r>
              <a:rPr lang="de-DE" dirty="0" err="1"/>
              <a:t>field</a:t>
            </a:r>
            <a:r>
              <a:rPr lang="de-DE" dirty="0"/>
              <a:t>: </a:t>
            </a:r>
            <a:endParaRPr lang="de-DE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066" y="1628398"/>
            <a:ext cx="3168351" cy="3091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1" y="2206032"/>
            <a:ext cx="4760843" cy="20150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7"/>
              <p:cNvSpPr/>
              <p:nvPr/>
            </p:nvSpPr>
            <p:spPr>
              <a:xfrm>
                <a:off x="1619672" y="2185119"/>
                <a:ext cx="57618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it-IT" sz="1600" dirty="0"/>
                  <a:t>(t)</a:t>
                </a:r>
              </a:p>
            </p:txBody>
          </p:sp>
        </mc:Choice>
        <mc:Fallback xmlns="">
          <p:sp>
            <p:nvSpPr>
              <p:cNvPr id="9" name="Rettango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185119"/>
                <a:ext cx="576183" cy="338554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t="-5357" r="-4255" b="-214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5"/>
              <p:cNvSpPr/>
              <p:nvPr/>
            </p:nvSpPr>
            <p:spPr>
              <a:xfrm>
                <a:off x="1043608" y="2523673"/>
                <a:ext cx="1256948" cy="3147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bSup>
                      <m:r>
                        <a:rPr lang="de-DE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=61 </m:t>
                      </m:r>
                      <m:sSub>
                        <m:sSubPr>
                          <m:ctrlP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it-IT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523673"/>
                <a:ext cx="1256948" cy="314702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691680" y="3146549"/>
                <a:ext cx="553292" cy="346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𝑓𝑖</m:t>
                          </m:r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de-DE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146549"/>
                <a:ext cx="553292" cy="346762"/>
              </a:xfrm>
              <a:prstGeom prst="rect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5"/>
              <p:cNvSpPr/>
              <p:nvPr/>
            </p:nvSpPr>
            <p:spPr>
              <a:xfrm>
                <a:off x="5212111" y="2649806"/>
                <a:ext cx="1507789" cy="3471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𝑖𝑚𝑔</m:t>
                          </m:r>
                        </m:sup>
                      </m:sSubSup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=57 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12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111" y="2649806"/>
                <a:ext cx="1507789" cy="347146"/>
              </a:xfrm>
              <a:prstGeom prst="rect">
                <a:avLst/>
              </a:prstGeom>
              <a:blipFill rotWithShape="0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/>
          <p:cNvSpPr/>
          <p:nvPr/>
        </p:nvSpPr>
        <p:spPr>
          <a:xfrm>
            <a:off x="2742158" y="2206032"/>
            <a:ext cx="893738" cy="286864"/>
          </a:xfrm>
          <a:prstGeom prst="roundRect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Box 13"/>
          <p:cNvSpPr txBox="1"/>
          <p:nvPr/>
        </p:nvSpPr>
        <p:spPr>
          <a:xfrm>
            <a:off x="395536" y="4295529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- Finite </a:t>
            </a:r>
            <a:r>
              <a:rPr lang="de-DE" dirty="0" err="1"/>
              <a:t>temperature</a:t>
            </a:r>
            <a:r>
              <a:rPr lang="de-DE" dirty="0"/>
              <a:t> </a:t>
            </a:r>
            <a:r>
              <a:rPr lang="de-DE" dirty="0">
                <a:ea typeface="Cambria Math" panose="02040503050406030204" pitchFamily="18" charset="0"/>
              </a:rPr>
              <a:t>⇒ thermal </a:t>
            </a:r>
            <a:r>
              <a:rPr lang="de-DE" dirty="0" err="1">
                <a:ea typeface="Cambria Math" panose="02040503050406030204" pitchFamily="18" charset="0"/>
              </a:rPr>
              <a:t>population</a:t>
            </a:r>
            <a:r>
              <a:rPr lang="de-DE" dirty="0">
                <a:ea typeface="Cambria Math" panose="02040503050406030204" pitchFamily="18" charset="0"/>
              </a:rPr>
              <a:t> </a:t>
            </a:r>
            <a:r>
              <a:rPr lang="de-DE" dirty="0" err="1">
                <a:ea typeface="Cambria Math" panose="02040503050406030204" pitchFamily="18" charset="0"/>
              </a:rPr>
              <a:t>of</a:t>
            </a:r>
            <a:r>
              <a:rPr lang="de-DE" dirty="0">
                <a:ea typeface="Cambria Math" panose="02040503050406030204" pitchFamily="18" charset="0"/>
              </a:rPr>
              <a:t> </a:t>
            </a:r>
          </a:p>
          <a:p>
            <a:r>
              <a:rPr lang="de-DE" dirty="0">
                <a:ea typeface="Cambria Math" panose="02040503050406030204" pitchFamily="18" charset="0"/>
              </a:rPr>
              <a:t>                                          </a:t>
            </a:r>
            <a:r>
              <a:rPr lang="de-DE" dirty="0" err="1">
                <a:ea typeface="Cambria Math" panose="02040503050406030204" pitchFamily="18" charset="0"/>
              </a:rPr>
              <a:t>harmonic</a:t>
            </a:r>
            <a:r>
              <a:rPr lang="de-DE" dirty="0">
                <a:ea typeface="Cambria Math" panose="02040503050406030204" pitchFamily="18" charset="0"/>
              </a:rPr>
              <a:t> </a:t>
            </a:r>
            <a:r>
              <a:rPr lang="de-DE" dirty="0" err="1">
                <a:ea typeface="Cambria Math" panose="02040503050406030204" pitchFamily="18" charset="0"/>
              </a:rPr>
              <a:t>trap</a:t>
            </a:r>
            <a:r>
              <a:rPr lang="de-DE" dirty="0">
                <a:ea typeface="Cambria Math" panose="02040503050406030204" pitchFamily="18" charset="0"/>
              </a:rPr>
              <a:t> </a:t>
            </a:r>
            <a:r>
              <a:rPr lang="de-DE" dirty="0" err="1">
                <a:ea typeface="Cambria Math" panose="02040503050406030204" pitchFamily="18" charset="0"/>
              </a:rPr>
              <a:t>eigenstates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4839969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- </a:t>
            </a:r>
            <a:r>
              <a:rPr lang="de-DE" dirty="0" err="1"/>
              <a:t>LHY</a:t>
            </a:r>
            <a:r>
              <a:rPr lang="de-DE" dirty="0"/>
              <a:t> </a:t>
            </a:r>
            <a:r>
              <a:rPr lang="de-DE" dirty="0" err="1"/>
              <a:t>correction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5411165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- </a:t>
            </a:r>
            <a:r>
              <a:rPr lang="de-DE" dirty="0" err="1"/>
              <a:t>Three</a:t>
            </a:r>
            <a:r>
              <a:rPr lang="de-DE" dirty="0"/>
              <a:t>-body </a:t>
            </a:r>
            <a:r>
              <a:rPr lang="de-DE" dirty="0" err="1"/>
              <a:t>losses</a:t>
            </a:r>
            <a:r>
              <a:rPr lang="de-DE" dirty="0"/>
              <a:t> </a:t>
            </a:r>
            <a:r>
              <a:rPr lang="de-DE" dirty="0">
                <a:ea typeface="Cambria Math" panose="02040503050406030204" pitchFamily="18" charset="0"/>
              </a:rPr>
              <a:t>⇒ </a:t>
            </a:r>
            <a:r>
              <a:rPr lang="de-DE" dirty="0" err="1">
                <a:ea typeface="Cambria Math" panose="02040503050406030204" pitchFamily="18" charset="0"/>
              </a:rPr>
              <a:t>experimentally</a:t>
            </a:r>
            <a:r>
              <a:rPr lang="de-DE" dirty="0">
                <a:ea typeface="Cambria Math" panose="02040503050406030204" pitchFamily="18" charset="0"/>
              </a:rPr>
              <a:t> </a:t>
            </a:r>
            <a:r>
              <a:rPr lang="de-DE" dirty="0" err="1">
                <a:ea typeface="Cambria Math" panose="02040503050406030204" pitchFamily="18" charset="0"/>
              </a:rPr>
              <a:t>determined</a:t>
            </a:r>
            <a:r>
              <a:rPr lang="de-DE" dirty="0">
                <a:ea typeface="Cambria Math" panose="02040503050406030204" pitchFamily="18" charset="0"/>
              </a:rPr>
              <a:t> </a:t>
            </a:r>
          </a:p>
          <a:p>
            <a:r>
              <a:rPr lang="de-DE" dirty="0">
                <a:ea typeface="Cambria Math" panose="02040503050406030204" pitchFamily="18" charset="0"/>
              </a:rPr>
              <a:t>                                         </a:t>
            </a:r>
            <a:r>
              <a:rPr lang="de-DE" dirty="0" err="1">
                <a:ea typeface="Cambria Math" panose="02040503050406030204" pitchFamily="18" charset="0"/>
              </a:rPr>
              <a:t>loss</a:t>
            </a:r>
            <a:r>
              <a:rPr lang="de-DE" dirty="0">
                <a:ea typeface="Cambria Math" panose="02040503050406030204" pitchFamily="18" charset="0"/>
              </a:rPr>
              <a:t> </a:t>
            </a:r>
            <a:r>
              <a:rPr lang="de-DE" dirty="0" err="1">
                <a:ea typeface="Cambria Math" panose="02040503050406030204" pitchFamily="18" charset="0"/>
              </a:rPr>
              <a:t>parameter</a:t>
            </a:r>
            <a:r>
              <a:rPr lang="de-DE" dirty="0">
                <a:ea typeface="Cambria Math" panose="02040503050406030204" pitchFamily="18" charset="0"/>
              </a:rPr>
              <a:t>:</a:t>
            </a:r>
          </a:p>
          <a:p>
            <a:r>
              <a:rPr lang="de-DE" dirty="0">
                <a:ea typeface="Cambria Math" panose="02040503050406030204" pitchFamily="18" charset="0"/>
              </a:rPr>
              <a:t>                                        </a:t>
            </a:r>
            <a:endParaRPr lang="de-DE" b="1" dirty="0">
              <a:solidFill>
                <a:srgbClr val="FF0000"/>
              </a:solidFill>
            </a:endParaRPr>
          </a:p>
        </p:txBody>
      </p:sp>
      <p:pic>
        <p:nvPicPr>
          <p:cNvPr id="17" name="Grafik 8"/>
          <p:cNvPicPr>
            <a:picLocks noChangeAspect="1"/>
          </p:cNvPicPr>
          <p:nvPr/>
        </p:nvPicPr>
        <p:blipFill rotWithShape="1">
          <a:blip r:embed="rId8" cstate="print"/>
          <a:srcRect l="14259" t="23333" r="39815" b="3926"/>
          <a:stretch/>
        </p:blipFill>
        <p:spPr>
          <a:xfrm>
            <a:off x="5628468" y="4485520"/>
            <a:ext cx="2351561" cy="23278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189027" y="6134440"/>
                <a:ext cx="19593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−41 </m:t>
                        </m:r>
                      </m:sup>
                    </m:sSup>
                  </m:oMath>
                </a14:m>
                <a:r>
                  <a:rPr lang="de-DE" dirty="0"/>
                  <a:t>m</a:t>
                </a:r>
                <a:r>
                  <a:rPr lang="de-DE" baseline="30000" dirty="0"/>
                  <a:t>6</a:t>
                </a:r>
                <a:r>
                  <a:rPr lang="de-DE" dirty="0"/>
                  <a:t>s</a:t>
                </a:r>
                <a:r>
                  <a:rPr lang="de-DE" baseline="30000" dirty="0"/>
                  <a:t>-1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027" y="6134440"/>
                <a:ext cx="1959329" cy="369332"/>
              </a:xfrm>
              <a:prstGeom prst="rect">
                <a:avLst/>
              </a:prstGeom>
              <a:blipFill rotWithShape="0">
                <a:blip r:embed="rId9" cstate="print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2066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1 1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/>
              <a:t>Superfluid</a:t>
            </a:r>
            <a:r>
              <a:rPr lang="it-IT" sz="2800" b="1" dirty="0"/>
              <a:t> </a:t>
            </a:r>
            <a:r>
              <a:rPr lang="it-IT" sz="2800" b="1" baseline="30000" dirty="0"/>
              <a:t>4</a:t>
            </a:r>
            <a:r>
              <a:rPr lang="it-IT" sz="2800" b="1" dirty="0"/>
              <a:t>He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79512" y="764704"/>
            <a:ext cx="8784976" cy="707886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000"/>
              <a:t>Special property of Helium (He): when it is cooled down to arbitrarly low temperatures, He remains liquid instead of solidifying, for sufficiently low pressure!</a:t>
            </a:r>
          </a:p>
        </p:txBody>
      </p:sp>
      <p:pic>
        <p:nvPicPr>
          <p:cNvPr id="5" name="Picture 3" descr="C:\Users\Giulia\Desktop\PhD_dessertation\Immagini_ppt\figs_pdheli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4680520" cy="3185354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1331640" y="1804754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/>
              <a:t>Phase</a:t>
            </a:r>
            <a:r>
              <a:rPr lang="it-IT" sz="2000" dirty="0"/>
              <a:t> </a:t>
            </a:r>
            <a:r>
              <a:rPr lang="it-IT" sz="2000" dirty="0" err="1"/>
              <a:t>diagram</a:t>
            </a:r>
            <a:r>
              <a:rPr lang="it-IT" sz="2000" dirty="0"/>
              <a:t> of </a:t>
            </a:r>
            <a:r>
              <a:rPr lang="it-IT" sz="2000" baseline="30000" dirty="0"/>
              <a:t>4</a:t>
            </a:r>
            <a:r>
              <a:rPr lang="it-IT" sz="2000" dirty="0"/>
              <a:t>He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115616" y="5106670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/>
              <a:t>0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899592" y="494116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/>
              <a:t>0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3851920" y="4284385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/>
              <a:t>Critical point</a:t>
            </a:r>
          </a:p>
        </p:txBody>
      </p:sp>
      <p:sp>
        <p:nvSpPr>
          <p:cNvPr id="18" name="Ovale 17"/>
          <p:cNvSpPr/>
          <p:nvPr/>
        </p:nvSpPr>
        <p:spPr>
          <a:xfrm>
            <a:off x="1043608" y="3789040"/>
            <a:ext cx="1080120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in giù 19"/>
          <p:cNvSpPr/>
          <p:nvPr/>
        </p:nvSpPr>
        <p:spPr>
          <a:xfrm>
            <a:off x="6948264" y="2924944"/>
            <a:ext cx="360040" cy="288032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/>
          <p:cNvSpPr txBox="1"/>
          <p:nvPr/>
        </p:nvSpPr>
        <p:spPr>
          <a:xfrm>
            <a:off x="5364088" y="3329697"/>
            <a:ext cx="3672408" cy="1323439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000"/>
              <a:t>He II is named</a:t>
            </a:r>
            <a:r>
              <a:rPr lang="it-IT" sz="2000" b="1">
                <a:solidFill>
                  <a:srgbClr val="FF0000"/>
                </a:solidFill>
              </a:rPr>
              <a:t> </a:t>
            </a:r>
            <a:r>
              <a:rPr lang="it-IT" sz="2000" b="1" i="1">
                <a:solidFill>
                  <a:srgbClr val="FF0000"/>
                </a:solidFill>
              </a:rPr>
              <a:t>superfluid</a:t>
            </a:r>
            <a:r>
              <a:rPr lang="it-IT" sz="2000" b="1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it-IT" sz="2000"/>
              <a:t>by Kapitza, in connection to electronic superconductivity </a:t>
            </a:r>
          </a:p>
          <a:p>
            <a:pPr algn="ctr"/>
            <a:r>
              <a:rPr lang="it-IT" sz="2000"/>
              <a:t>in metals</a:t>
            </a:r>
            <a:endParaRPr lang="it-IT" sz="2000" b="1"/>
          </a:p>
        </p:txBody>
      </p:sp>
      <p:sp>
        <p:nvSpPr>
          <p:cNvPr id="23" name="CasellaDiTesto 22"/>
          <p:cNvSpPr txBox="1"/>
          <p:nvPr/>
        </p:nvSpPr>
        <p:spPr>
          <a:xfrm>
            <a:off x="683568" y="3347700"/>
            <a:ext cx="122413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err="1">
                <a:solidFill>
                  <a:srgbClr val="0070C0"/>
                </a:solidFill>
                <a:ea typeface="Cambria Math"/>
              </a:rPr>
              <a:t>Superfluid</a:t>
            </a:r>
            <a:endParaRPr lang="it-IT" b="1" i="1" dirty="0">
              <a:solidFill>
                <a:srgbClr val="0070C0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267744" y="4005064"/>
            <a:ext cx="172819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err="1">
                <a:solidFill>
                  <a:srgbClr val="0070C0"/>
                </a:solidFill>
                <a:ea typeface="Cambria Math"/>
              </a:rPr>
              <a:t>Normal</a:t>
            </a:r>
            <a:r>
              <a:rPr lang="it-IT" b="1" i="1" dirty="0">
                <a:solidFill>
                  <a:srgbClr val="0070C0"/>
                </a:solidFill>
                <a:ea typeface="Cambria Math"/>
              </a:rPr>
              <a:t> </a:t>
            </a:r>
            <a:r>
              <a:rPr lang="it-IT" b="1" i="1" dirty="0" err="1">
                <a:solidFill>
                  <a:srgbClr val="0070C0"/>
                </a:solidFill>
                <a:ea typeface="Cambria Math"/>
              </a:rPr>
              <a:t>fluid</a:t>
            </a:r>
            <a:endParaRPr lang="it-IT" b="1" i="1" dirty="0">
              <a:solidFill>
                <a:srgbClr val="0070C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4751512" y="1844824"/>
            <a:ext cx="439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>
                <a:solidFill>
                  <a:srgbClr val="FF0000"/>
                </a:solidFill>
              </a:rPr>
              <a:t>1938, Kapitza (and Allen &amp; Misener):</a:t>
            </a:r>
          </a:p>
          <a:p>
            <a:pPr algn="ctr"/>
            <a:r>
              <a:rPr lang="it-IT" sz="2000"/>
              <a:t>Experiments on liquid </a:t>
            </a:r>
            <a:r>
              <a:rPr lang="it-IT" sz="2000" b="1"/>
              <a:t>helium II</a:t>
            </a:r>
            <a:r>
              <a:rPr lang="it-IT" sz="2000"/>
              <a:t> </a:t>
            </a:r>
          </a:p>
          <a:p>
            <a:pPr algn="ctr"/>
            <a:r>
              <a:rPr lang="it-IT" sz="2000"/>
              <a:t>reveal its </a:t>
            </a:r>
            <a:r>
              <a:rPr lang="it-IT" sz="2000" b="1"/>
              <a:t>extremely low viscosity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51520" y="5517232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>
                <a:solidFill>
                  <a:srgbClr val="FF0000"/>
                </a:solidFill>
              </a:rPr>
              <a:t>1938, Tisza, Landau: </a:t>
            </a:r>
          </a:p>
          <a:p>
            <a:pPr algn="ctr"/>
            <a:r>
              <a:rPr lang="it-IT" sz="2000"/>
              <a:t>…other experiments reveal a non-zero viscosity of He II!</a:t>
            </a:r>
          </a:p>
        </p:txBody>
      </p:sp>
      <p:sp>
        <p:nvSpPr>
          <p:cNvPr id="26" name="Freccia in giù 25"/>
          <p:cNvSpPr/>
          <p:nvPr/>
        </p:nvSpPr>
        <p:spPr>
          <a:xfrm rot="16200000">
            <a:off x="3455876" y="5769261"/>
            <a:ext cx="360040" cy="288032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/>
          <p:cNvSpPr txBox="1"/>
          <p:nvPr/>
        </p:nvSpPr>
        <p:spPr>
          <a:xfrm>
            <a:off x="3995936" y="5517232"/>
            <a:ext cx="4032448" cy="1015663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000" b="1"/>
              <a:t>Two-fluid model of superfluid </a:t>
            </a:r>
            <a:r>
              <a:rPr lang="it-IT" sz="2000" b="1" baseline="30000"/>
              <a:t>4</a:t>
            </a:r>
            <a:r>
              <a:rPr lang="it-IT" sz="2000" b="1"/>
              <a:t>He</a:t>
            </a:r>
          </a:p>
          <a:p>
            <a:pPr algn="ctr"/>
            <a:r>
              <a:rPr lang="it-IT" sz="2000"/>
              <a:t>Superfluid (zero viscosity) + normal component (finite viscosity)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1 1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285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/>
              <a:t>Superfluid</a:t>
            </a:r>
            <a:r>
              <a:rPr lang="it-IT" sz="2800" b="1" dirty="0"/>
              <a:t> </a:t>
            </a:r>
            <a:r>
              <a:rPr lang="it-IT" sz="2800" b="1" baseline="30000" dirty="0"/>
              <a:t>4</a:t>
            </a:r>
            <a:r>
              <a:rPr lang="it-IT" sz="2800" b="1" dirty="0"/>
              <a:t>He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79512" y="764704"/>
            <a:ext cx="8784976" cy="707886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000"/>
              <a:t>Special property of Helium (He): when it is cooled down to arbitrarly low temperatures, He remains liquid instead of solidifying, for sufficiently low pressure!</a:t>
            </a:r>
          </a:p>
        </p:txBody>
      </p:sp>
      <p:pic>
        <p:nvPicPr>
          <p:cNvPr id="5" name="Picture 3" descr="C:\Users\Giulia\Desktop\PhD_dessertation\Immagini_ppt\figs_pdheli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4680520" cy="3185354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1331640" y="1804754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/>
              <a:t>Phase</a:t>
            </a:r>
            <a:r>
              <a:rPr lang="it-IT" sz="2000" dirty="0"/>
              <a:t> </a:t>
            </a:r>
            <a:r>
              <a:rPr lang="it-IT" sz="2000" dirty="0" err="1"/>
              <a:t>diagram</a:t>
            </a:r>
            <a:r>
              <a:rPr lang="it-IT" sz="2000" dirty="0"/>
              <a:t> of </a:t>
            </a:r>
            <a:r>
              <a:rPr lang="it-IT" sz="2000" baseline="30000" dirty="0"/>
              <a:t>4</a:t>
            </a:r>
            <a:r>
              <a:rPr lang="it-IT" sz="2000" dirty="0"/>
              <a:t>He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115616" y="5106670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/>
              <a:t>0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899592" y="494116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/>
              <a:t>0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3851920" y="4284385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/>
              <a:t>Critical point</a:t>
            </a:r>
          </a:p>
        </p:txBody>
      </p:sp>
      <p:sp>
        <p:nvSpPr>
          <p:cNvPr id="18" name="Ovale 17"/>
          <p:cNvSpPr/>
          <p:nvPr/>
        </p:nvSpPr>
        <p:spPr>
          <a:xfrm>
            <a:off x="1043608" y="3789040"/>
            <a:ext cx="1080120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in giù 19"/>
          <p:cNvSpPr/>
          <p:nvPr/>
        </p:nvSpPr>
        <p:spPr>
          <a:xfrm>
            <a:off x="6948264" y="2924944"/>
            <a:ext cx="360040" cy="288032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/>
          <p:cNvSpPr txBox="1"/>
          <p:nvPr/>
        </p:nvSpPr>
        <p:spPr>
          <a:xfrm>
            <a:off x="5364088" y="3329697"/>
            <a:ext cx="3672408" cy="1323439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000"/>
              <a:t>He II is named</a:t>
            </a:r>
            <a:r>
              <a:rPr lang="it-IT" sz="2000" b="1">
                <a:solidFill>
                  <a:srgbClr val="FF0000"/>
                </a:solidFill>
              </a:rPr>
              <a:t> </a:t>
            </a:r>
            <a:r>
              <a:rPr lang="it-IT" sz="2000" b="1" i="1">
                <a:solidFill>
                  <a:srgbClr val="FF0000"/>
                </a:solidFill>
              </a:rPr>
              <a:t>superfluid</a:t>
            </a:r>
            <a:r>
              <a:rPr lang="it-IT" sz="2000" b="1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it-IT" sz="2000"/>
              <a:t>by Kapitza, in connection to electronic superconductivity </a:t>
            </a:r>
          </a:p>
          <a:p>
            <a:pPr algn="ctr"/>
            <a:r>
              <a:rPr lang="it-IT" sz="2000"/>
              <a:t>in metals</a:t>
            </a:r>
            <a:endParaRPr lang="it-IT" sz="2000" b="1"/>
          </a:p>
        </p:txBody>
      </p:sp>
      <p:sp>
        <p:nvSpPr>
          <p:cNvPr id="23" name="CasellaDiTesto 22"/>
          <p:cNvSpPr txBox="1"/>
          <p:nvPr/>
        </p:nvSpPr>
        <p:spPr>
          <a:xfrm>
            <a:off x="683568" y="3347700"/>
            <a:ext cx="122413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err="1">
                <a:solidFill>
                  <a:srgbClr val="0070C0"/>
                </a:solidFill>
                <a:ea typeface="Cambria Math"/>
              </a:rPr>
              <a:t>Superfluid</a:t>
            </a:r>
            <a:endParaRPr lang="it-IT" b="1" i="1" dirty="0">
              <a:solidFill>
                <a:srgbClr val="0070C0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267744" y="4005064"/>
            <a:ext cx="172819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err="1">
                <a:solidFill>
                  <a:srgbClr val="0070C0"/>
                </a:solidFill>
                <a:ea typeface="Cambria Math"/>
              </a:rPr>
              <a:t>Normal</a:t>
            </a:r>
            <a:r>
              <a:rPr lang="it-IT" b="1" i="1" dirty="0">
                <a:solidFill>
                  <a:srgbClr val="0070C0"/>
                </a:solidFill>
                <a:ea typeface="Cambria Math"/>
              </a:rPr>
              <a:t> </a:t>
            </a:r>
            <a:r>
              <a:rPr lang="it-IT" b="1" i="1" dirty="0" err="1">
                <a:solidFill>
                  <a:srgbClr val="0070C0"/>
                </a:solidFill>
                <a:ea typeface="Cambria Math"/>
              </a:rPr>
              <a:t>fluid</a:t>
            </a:r>
            <a:endParaRPr lang="it-IT" b="1" i="1" dirty="0">
              <a:solidFill>
                <a:srgbClr val="0070C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4751512" y="1844824"/>
            <a:ext cx="439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>
                <a:solidFill>
                  <a:srgbClr val="FF0000"/>
                </a:solidFill>
              </a:rPr>
              <a:t>1938, Kapitza (and Allen &amp; Misener):</a:t>
            </a:r>
          </a:p>
          <a:p>
            <a:pPr algn="ctr"/>
            <a:r>
              <a:rPr lang="it-IT" sz="2000"/>
              <a:t>Experiments on liquid </a:t>
            </a:r>
            <a:r>
              <a:rPr lang="it-IT" sz="2000" b="1"/>
              <a:t>helium II</a:t>
            </a:r>
            <a:r>
              <a:rPr lang="it-IT" sz="2000"/>
              <a:t> </a:t>
            </a:r>
          </a:p>
          <a:p>
            <a:pPr algn="ctr"/>
            <a:r>
              <a:rPr lang="it-IT" sz="2000"/>
              <a:t>reveal its </a:t>
            </a:r>
            <a:r>
              <a:rPr lang="it-IT" sz="2000" b="1"/>
              <a:t>extremely low viscosity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51520" y="5517232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>
                <a:solidFill>
                  <a:srgbClr val="FF0000"/>
                </a:solidFill>
              </a:rPr>
              <a:t>1938, Tisza, Landau: </a:t>
            </a:r>
          </a:p>
          <a:p>
            <a:pPr algn="ctr"/>
            <a:r>
              <a:rPr lang="it-IT" sz="2000"/>
              <a:t>…other experiments reveal a non-zero viscosity of He II!</a:t>
            </a:r>
          </a:p>
        </p:txBody>
      </p:sp>
      <p:sp>
        <p:nvSpPr>
          <p:cNvPr id="26" name="Freccia in giù 25"/>
          <p:cNvSpPr/>
          <p:nvPr/>
        </p:nvSpPr>
        <p:spPr>
          <a:xfrm rot="16200000">
            <a:off x="3455876" y="5769261"/>
            <a:ext cx="360040" cy="288032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/>
          <p:cNvSpPr txBox="1"/>
          <p:nvPr/>
        </p:nvSpPr>
        <p:spPr>
          <a:xfrm>
            <a:off x="3995936" y="5517232"/>
            <a:ext cx="4032448" cy="1015663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000" b="1"/>
              <a:t>Two-fluid model of superfluid </a:t>
            </a:r>
            <a:r>
              <a:rPr lang="it-IT" sz="2000" b="1" baseline="30000"/>
              <a:t>4</a:t>
            </a:r>
            <a:r>
              <a:rPr lang="it-IT" sz="2000" b="1"/>
              <a:t>He</a:t>
            </a:r>
          </a:p>
          <a:p>
            <a:pPr algn="ctr"/>
            <a:r>
              <a:rPr lang="it-IT" sz="2000"/>
              <a:t>Superfluid (zero viscosity) + </a:t>
            </a:r>
            <a:r>
              <a:rPr lang="it-IT" sz="2000" b="1">
                <a:solidFill>
                  <a:srgbClr val="0070C0"/>
                </a:solidFill>
              </a:rPr>
              <a:t>normal component (finite viscosity)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6732240" y="6488668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>
                <a:solidFill>
                  <a:srgbClr val="0070C0"/>
                </a:solidFill>
              </a:rPr>
              <a:t>Excitations!</a:t>
            </a:r>
          </a:p>
        </p:txBody>
      </p:sp>
      <p:cxnSp>
        <p:nvCxnSpPr>
          <p:cNvPr id="35" name="Connettore 2 34"/>
          <p:cNvCxnSpPr/>
          <p:nvPr/>
        </p:nvCxnSpPr>
        <p:spPr>
          <a:xfrm>
            <a:off x="6732240" y="6453336"/>
            <a:ext cx="360040" cy="21602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1965</TotalTime>
  <Words>5462</Words>
  <Application>Microsoft Office PowerPoint</Application>
  <PresentationFormat>Presentazione su schermo (4:3)</PresentationFormat>
  <Paragraphs>809</Paragraphs>
  <Slides>75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75</vt:i4>
      </vt:variant>
    </vt:vector>
  </HeadingPairs>
  <TitlesOfParts>
    <vt:vector size="84" baseType="lpstr">
      <vt:lpstr>Gungsuh</vt:lpstr>
      <vt:lpstr>Arial</vt:lpstr>
      <vt:lpstr>Calibri</vt:lpstr>
      <vt:lpstr>Cambria Math</vt:lpstr>
      <vt:lpstr>Freestyle Script</vt:lpstr>
      <vt:lpstr>Kristen ITC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Giulia</dc:creator>
  <cp:lastModifiedBy>Elisa</cp:lastModifiedBy>
  <cp:revision>430</cp:revision>
  <cp:lastPrinted>2017-07-10T17:43:06Z</cp:lastPrinted>
  <dcterms:created xsi:type="dcterms:W3CDTF">2017-07-02T07:58:42Z</dcterms:created>
  <dcterms:modified xsi:type="dcterms:W3CDTF">2017-11-13T09:08:32Z</dcterms:modified>
</cp:coreProperties>
</file>